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3"/>
  </p:notesMasterIdLst>
  <p:handoutMasterIdLst>
    <p:handoutMasterId r:id="rId54"/>
  </p:handoutMasterIdLst>
  <p:sldIdLst>
    <p:sldId id="389" r:id="rId2"/>
    <p:sldId id="258" r:id="rId3"/>
    <p:sldId id="260" r:id="rId4"/>
    <p:sldId id="294" r:id="rId5"/>
    <p:sldId id="419" r:id="rId6"/>
    <p:sldId id="420" r:id="rId7"/>
    <p:sldId id="429" r:id="rId8"/>
    <p:sldId id="430" r:id="rId9"/>
    <p:sldId id="431" r:id="rId10"/>
    <p:sldId id="422" r:id="rId11"/>
    <p:sldId id="432" r:id="rId12"/>
    <p:sldId id="433" r:id="rId13"/>
    <p:sldId id="434" r:id="rId14"/>
    <p:sldId id="275" r:id="rId15"/>
    <p:sldId id="415" r:id="rId16"/>
    <p:sldId id="378" r:id="rId17"/>
    <p:sldId id="383" r:id="rId18"/>
    <p:sldId id="418" r:id="rId19"/>
    <p:sldId id="435" r:id="rId20"/>
    <p:sldId id="436" r:id="rId21"/>
    <p:sldId id="437" r:id="rId22"/>
    <p:sldId id="276" r:id="rId23"/>
    <p:sldId id="274" r:id="rId24"/>
    <p:sldId id="361" r:id="rId25"/>
    <p:sldId id="304" r:id="rId26"/>
    <p:sldId id="305" r:id="rId27"/>
    <p:sldId id="390" r:id="rId28"/>
    <p:sldId id="278" r:id="rId29"/>
    <p:sldId id="279" r:id="rId30"/>
    <p:sldId id="293" r:id="rId31"/>
    <p:sldId id="280" r:id="rId32"/>
    <p:sldId id="282" r:id="rId33"/>
    <p:sldId id="284" r:id="rId34"/>
    <p:sldId id="388" r:id="rId35"/>
    <p:sldId id="416" r:id="rId36"/>
    <p:sldId id="352" r:id="rId37"/>
    <p:sldId id="353" r:id="rId38"/>
    <p:sldId id="355" r:id="rId39"/>
    <p:sldId id="438" r:id="rId40"/>
    <p:sldId id="442" r:id="rId41"/>
    <p:sldId id="359" r:id="rId42"/>
    <p:sldId id="354" r:id="rId43"/>
    <p:sldId id="314" r:id="rId44"/>
    <p:sldId id="318" r:id="rId45"/>
    <p:sldId id="315" r:id="rId46"/>
    <p:sldId id="340" r:id="rId47"/>
    <p:sldId id="441" r:id="rId48"/>
    <p:sldId id="440" r:id="rId49"/>
    <p:sldId id="267" r:id="rId50"/>
    <p:sldId id="417" r:id="rId51"/>
    <p:sldId id="439"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00"/>
    <a:srgbClr val="FEFAC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76" d="100"/>
          <a:sy n="76" d="100"/>
        </p:scale>
        <p:origin x="-13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331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r>
              <a:rPr lang="en-US"/>
              <a:t>Wire Strike Handout </a:t>
            </a:r>
            <a:r>
              <a:rPr lang="en-US" err="1"/>
              <a:t>Helisuccess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r>
              <a:rPr lang="en-US"/>
              <a:t>11/03/2012</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0730AA5-4DF1-4892-9DBD-870073FD27C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5762393-66E7-4C58-81FB-92F739357843}" type="datetimeFigureOut">
              <a:rPr lang="en-US"/>
              <a:pPr>
                <a:defRPr/>
              </a:pPr>
              <a:t>11/26/2012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425A107-EAE0-4800-9F59-1837AA2C47B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A good opening slide</a:t>
            </a:r>
          </a:p>
        </p:txBody>
      </p:sp>
      <p:sp>
        <p:nvSpPr>
          <p:cNvPr id="55300" name="Slide Number Placeholder 3"/>
          <p:cNvSpPr>
            <a:spLocks noGrp="1"/>
          </p:cNvSpPr>
          <p:nvPr>
            <p:ph type="sldNum" sz="quarter" idx="5"/>
          </p:nvPr>
        </p:nvSpPr>
        <p:spPr bwMode="auto">
          <a:noFill/>
          <a:ln>
            <a:miter lim="800000"/>
            <a:headEnd/>
            <a:tailEnd/>
          </a:ln>
        </p:spPr>
        <p:txBody>
          <a:bodyPr/>
          <a:lstStyle/>
          <a:p>
            <a:fld id="{144C4C34-04B9-4A5A-A02E-6F91B1CBB6B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All it takes is a moment.</a:t>
            </a:r>
          </a:p>
        </p:txBody>
      </p:sp>
      <p:sp>
        <p:nvSpPr>
          <p:cNvPr id="64516" name="Slide Number Placeholder 3"/>
          <p:cNvSpPr>
            <a:spLocks noGrp="1"/>
          </p:cNvSpPr>
          <p:nvPr>
            <p:ph type="sldNum" sz="quarter" idx="5"/>
          </p:nvPr>
        </p:nvSpPr>
        <p:spPr bwMode="auto">
          <a:noFill/>
          <a:ln>
            <a:miter lim="800000"/>
            <a:headEnd/>
            <a:tailEnd/>
          </a:ln>
        </p:spPr>
        <p:txBody>
          <a:bodyPr/>
          <a:lstStyle/>
          <a:p>
            <a:fld id="{AA82F8BF-EBF8-49DD-8D16-3FAE4C212434}"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AC70/7460-1K  Available on line at FAA.gov</a:t>
            </a:r>
          </a:p>
        </p:txBody>
      </p:sp>
      <p:sp>
        <p:nvSpPr>
          <p:cNvPr id="65540" name="Slide Number Placeholder 3"/>
          <p:cNvSpPr>
            <a:spLocks noGrp="1"/>
          </p:cNvSpPr>
          <p:nvPr>
            <p:ph type="sldNum" sz="quarter" idx="5"/>
          </p:nvPr>
        </p:nvSpPr>
        <p:spPr bwMode="auto">
          <a:noFill/>
          <a:ln>
            <a:miter lim="800000"/>
            <a:headEnd/>
            <a:tailEnd/>
          </a:ln>
        </p:spPr>
        <p:txBody>
          <a:bodyPr/>
          <a:lstStyle/>
          <a:p>
            <a:fld id="{23B7CD48-B5BF-4EB8-813E-13B0D11DB86B}"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OK</a:t>
            </a:r>
          </a:p>
        </p:txBody>
      </p:sp>
      <p:sp>
        <p:nvSpPr>
          <p:cNvPr id="66564" name="Slide Number Placeholder 3"/>
          <p:cNvSpPr>
            <a:spLocks noGrp="1"/>
          </p:cNvSpPr>
          <p:nvPr>
            <p:ph type="sldNum" sz="quarter" idx="5"/>
          </p:nvPr>
        </p:nvSpPr>
        <p:spPr bwMode="auto">
          <a:noFill/>
          <a:ln>
            <a:miter lim="800000"/>
            <a:headEnd/>
            <a:tailEnd/>
          </a:ln>
        </p:spPr>
        <p:txBody>
          <a:bodyPr/>
          <a:lstStyle/>
          <a:p>
            <a:fld id="{41EE3522-B8D9-4382-B82B-0B7BF9B701F1}" type="slidenum">
              <a:rPr lang="en-US" smtClean="0"/>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07484D40-9E33-494B-BD25-254E8DD91D92}" type="slidenum">
              <a:rPr lang="en-US" smtClean="0"/>
              <a:pPr/>
              <a:t>22</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Training, Training and more training. </a:t>
            </a:r>
          </a:p>
        </p:txBody>
      </p:sp>
      <p:sp>
        <p:nvSpPr>
          <p:cNvPr id="68612" name="Slide Number Placeholder 3"/>
          <p:cNvSpPr>
            <a:spLocks noGrp="1"/>
          </p:cNvSpPr>
          <p:nvPr>
            <p:ph type="sldNum" sz="quarter" idx="5"/>
          </p:nvPr>
        </p:nvSpPr>
        <p:spPr bwMode="auto">
          <a:noFill/>
          <a:ln>
            <a:miter lim="800000"/>
            <a:headEnd/>
            <a:tailEnd/>
          </a:ln>
        </p:spPr>
        <p:txBody>
          <a:bodyPr/>
          <a:lstStyle/>
          <a:p>
            <a:fld id="{2B0DEF76-7675-45D9-863A-9AEFD0E68249}" type="slidenum">
              <a:rPr lang="en-US" smtClean="0"/>
              <a:pPr/>
              <a:t>23</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&lt;200 feet not required to be marked, lit or painted.</a:t>
            </a:r>
          </a:p>
        </p:txBody>
      </p:sp>
      <p:sp>
        <p:nvSpPr>
          <p:cNvPr id="69636" name="Slide Number Placeholder 3"/>
          <p:cNvSpPr>
            <a:spLocks noGrp="1"/>
          </p:cNvSpPr>
          <p:nvPr>
            <p:ph type="sldNum" sz="quarter" idx="5"/>
          </p:nvPr>
        </p:nvSpPr>
        <p:spPr bwMode="auto">
          <a:noFill/>
          <a:ln>
            <a:miter lim="800000"/>
            <a:headEnd/>
            <a:tailEnd/>
          </a:ln>
        </p:spPr>
        <p:txBody>
          <a:bodyPr/>
          <a:lstStyle/>
          <a:p>
            <a:fld id="{09E45476-F30F-4BE5-91B0-9E6CA6D93BAF}" type="slidenum">
              <a:rPr lang="en-US" smtClean="0"/>
              <a:pPr/>
              <a:t>26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9 sets of lines</a:t>
            </a:r>
          </a:p>
        </p:txBody>
      </p:sp>
      <p:sp>
        <p:nvSpPr>
          <p:cNvPr id="70660" name="Slide Number Placeholder 3"/>
          <p:cNvSpPr>
            <a:spLocks noGrp="1"/>
          </p:cNvSpPr>
          <p:nvPr>
            <p:ph type="sldNum" sz="quarter" idx="5"/>
          </p:nvPr>
        </p:nvSpPr>
        <p:spPr bwMode="auto">
          <a:noFill/>
          <a:ln>
            <a:miter lim="800000"/>
            <a:headEnd/>
            <a:tailEnd/>
          </a:ln>
        </p:spPr>
        <p:txBody>
          <a:bodyPr/>
          <a:lstStyle/>
          <a:p>
            <a:fld id="{4CDB02C6-C512-42EA-8B13-7F7C28A95C59}" type="slidenum">
              <a:rPr lang="en-US" smtClean="0"/>
              <a:pPr/>
              <a:t>27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Most high tension wires are un-shielded. They are usually made of aluminum with a steel core or of aluminum alloy. So they corrode and change color. At the normal flight speeds, the wires all but disappear until it is too late. Depending on lighting conditions and background wires and structures can and do disappear. Try to find the wires in this picture.</a:t>
            </a:r>
          </a:p>
        </p:txBody>
      </p:sp>
      <p:sp>
        <p:nvSpPr>
          <p:cNvPr id="71684" name="Slide Number Placeholder 3"/>
          <p:cNvSpPr>
            <a:spLocks noGrp="1"/>
          </p:cNvSpPr>
          <p:nvPr>
            <p:ph type="sldNum" sz="quarter" idx="5"/>
          </p:nvPr>
        </p:nvSpPr>
        <p:spPr bwMode="auto">
          <a:noFill/>
          <a:ln>
            <a:miter lim="800000"/>
            <a:headEnd/>
            <a:tailEnd/>
          </a:ln>
        </p:spPr>
        <p:txBody>
          <a:bodyPr/>
          <a:lstStyle/>
          <a:p>
            <a:fld id="{CCF9323D-9B20-4B55-87CF-871F6AEB054C}" type="slidenum">
              <a:rPr lang="en-US" smtClean="0"/>
              <a:pPr/>
              <a:t>28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Not only can there be wire right of ways along the floor of the valley, but also right of ways across the valley and wires from ridge top to ridge top. And just because you fly over the tower, it doesn</a:t>
            </a:r>
            <a:r>
              <a:rPr lang="ja-JP" altLang="en-US" smtClean="0">
                <a:ea typeface="ＭＳ Ｐゴシック" pitchFamily="34" charset="-128"/>
              </a:rPr>
              <a:t>’</a:t>
            </a:r>
            <a:r>
              <a:rPr lang="en-US" altLang="ja-JP" smtClean="0">
                <a:ea typeface="ＭＳ Ｐゴシック" pitchFamily="34" charset="-128"/>
              </a:rPr>
              <a:t>t mean you are above the wires.</a:t>
            </a:r>
            <a:endParaRPr lang="en-US"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651D8E28-4F8D-45E0-B79F-D1F3309F8110}" type="slidenum">
              <a:rPr lang="en-US" smtClean="0"/>
              <a:pPr/>
              <a:t>29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AOPA Pilot magazine had an article about flying across the North Atlantic in small aircraft. Narrsaarag there is a power cable across the Foard.</a:t>
            </a:r>
          </a:p>
        </p:txBody>
      </p:sp>
      <p:sp>
        <p:nvSpPr>
          <p:cNvPr id="73732" name="Slide Number Placeholder 3"/>
          <p:cNvSpPr>
            <a:spLocks noGrp="1"/>
          </p:cNvSpPr>
          <p:nvPr>
            <p:ph type="sldNum" sz="quarter" idx="5"/>
          </p:nvPr>
        </p:nvSpPr>
        <p:spPr bwMode="auto">
          <a:noFill/>
          <a:ln>
            <a:miter lim="800000"/>
            <a:headEnd/>
            <a:tailEnd/>
          </a:ln>
        </p:spPr>
        <p:txBody>
          <a:bodyPr/>
          <a:lstStyle/>
          <a:p>
            <a:fld id="{DE56AA40-BAA6-4B57-9EE4-BC1795FCCFB3}" type="slidenum">
              <a:rPr lang="en-US" smtClean="0"/>
              <a:pPr/>
              <a:t>31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Where</a:t>
            </a:r>
          </a:p>
        </p:txBody>
      </p:sp>
      <p:sp>
        <p:nvSpPr>
          <p:cNvPr id="56324" name="Slide Number Placeholder 3"/>
          <p:cNvSpPr>
            <a:spLocks noGrp="1"/>
          </p:cNvSpPr>
          <p:nvPr>
            <p:ph type="sldNum" sz="quarter" idx="5"/>
          </p:nvPr>
        </p:nvSpPr>
        <p:spPr bwMode="auto">
          <a:noFill/>
          <a:ln>
            <a:miter lim="800000"/>
            <a:headEnd/>
            <a:tailEnd/>
          </a:ln>
        </p:spPr>
        <p:txBody>
          <a:bodyPr/>
          <a:lstStyle/>
          <a:p>
            <a:fld id="{625FA7E5-998F-43B0-B11B-B8F15388CF3C}"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Power companies policies vary from company to company. Generally they mark wires where is a presived high risk of wire strikes. Plus they only mark the lateral location of the wires not the vertical.</a:t>
            </a:r>
          </a:p>
        </p:txBody>
      </p:sp>
      <p:sp>
        <p:nvSpPr>
          <p:cNvPr id="74756" name="Slide Number Placeholder 3"/>
          <p:cNvSpPr>
            <a:spLocks noGrp="1"/>
          </p:cNvSpPr>
          <p:nvPr>
            <p:ph type="sldNum" sz="quarter" idx="5"/>
          </p:nvPr>
        </p:nvSpPr>
        <p:spPr bwMode="auto">
          <a:noFill/>
          <a:ln>
            <a:miter lim="800000"/>
            <a:headEnd/>
            <a:tailEnd/>
          </a:ln>
        </p:spPr>
        <p:txBody>
          <a:bodyPr/>
          <a:lstStyle/>
          <a:p>
            <a:fld id="{4E48CD7A-4280-4F99-AE2C-4DDFBA87BE3F}" type="slidenum">
              <a:rPr lang="en-US" smtClean="0"/>
              <a:pPr/>
              <a:t>32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I can</a:t>
            </a:r>
            <a:r>
              <a:rPr lang="ja-JP" altLang="en-US" smtClean="0">
                <a:ea typeface="ＭＳ Ｐゴシック" pitchFamily="34" charset="-128"/>
              </a:rPr>
              <a:t>’</a:t>
            </a:r>
            <a:r>
              <a:rPr lang="en-US" altLang="ja-JP" smtClean="0">
                <a:ea typeface="ＭＳ Ｐゴシック" pitchFamily="34" charset="-128"/>
              </a:rPr>
              <a:t>t put it any better than the line by the GySgt in </a:t>
            </a:r>
            <a:r>
              <a:rPr lang="ja-JP" altLang="en-US" smtClean="0">
                <a:ea typeface="ＭＳ Ｐゴシック" pitchFamily="34" charset="-128"/>
              </a:rPr>
              <a:t>‘</a:t>
            </a:r>
            <a:r>
              <a:rPr lang="en-US" altLang="ja-JP" smtClean="0">
                <a:ea typeface="ＭＳ Ｐゴシック" pitchFamily="34" charset="-128"/>
              </a:rPr>
              <a:t>Fire Base Gloria</a:t>
            </a:r>
            <a:r>
              <a:rPr lang="ja-JP" altLang="en-US" smtClean="0">
                <a:ea typeface="ＭＳ Ｐゴシック" pitchFamily="34" charset="-128"/>
              </a:rPr>
              <a:t>’</a:t>
            </a:r>
            <a:r>
              <a:rPr lang="en-US" altLang="ja-JP" smtClean="0">
                <a:ea typeface="ＭＳ Ｐゴシック" pitchFamily="34" charset="-128"/>
              </a:rPr>
              <a:t>  </a:t>
            </a:r>
            <a:r>
              <a:rPr lang="ja-JP" altLang="en-US" smtClean="0">
                <a:ea typeface="ＭＳ Ｐゴシック" pitchFamily="34" charset="-128"/>
              </a:rPr>
              <a:t>“</a:t>
            </a:r>
            <a:r>
              <a:rPr lang="en-US" altLang="ja-JP" smtClean="0">
                <a:ea typeface="ＭＳ Ｐゴシック" pitchFamily="34" charset="-128"/>
              </a:rPr>
              <a:t>Stay Alert! Stay Alive! It</a:t>
            </a:r>
            <a:r>
              <a:rPr lang="ja-JP" altLang="en-US" smtClean="0">
                <a:ea typeface="ＭＳ Ｐゴシック" pitchFamily="34" charset="-128"/>
              </a:rPr>
              <a:t>’</a:t>
            </a:r>
            <a:r>
              <a:rPr lang="en-US" altLang="ja-JP" smtClean="0">
                <a:ea typeface="ＭＳ Ｐゴシック" pitchFamily="34" charset="-128"/>
              </a:rPr>
              <a:t>s as simple as that, people.</a:t>
            </a:r>
            <a:r>
              <a:rPr lang="ja-JP" altLang="en-US" smtClean="0">
                <a:ea typeface="ＭＳ Ｐゴシック" pitchFamily="34" charset="-128"/>
              </a:rPr>
              <a:t>”</a:t>
            </a:r>
            <a:endParaRPr lang="en-US" smtClean="0">
              <a:ea typeface="ＭＳ Ｐゴシック" pitchFamily="34"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B9789ADA-BA9A-456B-AF44-D67EE39B4DD3}" type="slidenum">
              <a:rPr lang="en-US" smtClean="0"/>
              <a:pPr/>
              <a:t>33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E04C60EC-684F-4D49-87FF-7D96FB0DB9DC}" type="slidenum">
              <a:rPr lang="en-US" smtClean="0"/>
              <a:pPr/>
              <a:t>34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2F8774B4-5CB2-4828-9312-2A240E601CC9}" type="slidenum">
              <a:rPr lang="en-US" smtClean="0"/>
              <a:pPr/>
              <a:t>37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9434A126-086E-46DC-A14C-8A47028473AB}" type="slidenum">
              <a:rPr lang="en-US" smtClean="0"/>
              <a:pPr/>
              <a:t>43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State/show how difficult towers are to see. One slide is enough as you will be running out of time long before this.</a:t>
            </a:r>
          </a:p>
        </p:txBody>
      </p:sp>
      <p:sp>
        <p:nvSpPr>
          <p:cNvPr id="79876" name="Slide Number Placeholder 3"/>
          <p:cNvSpPr>
            <a:spLocks noGrp="1"/>
          </p:cNvSpPr>
          <p:nvPr>
            <p:ph type="sldNum" sz="quarter" idx="5"/>
          </p:nvPr>
        </p:nvSpPr>
        <p:spPr bwMode="auto">
          <a:noFill/>
          <a:ln>
            <a:miter lim="800000"/>
            <a:headEnd/>
            <a:tailEnd/>
          </a:ln>
        </p:spPr>
        <p:txBody>
          <a:bodyPr/>
          <a:lstStyle/>
          <a:p>
            <a:fld id="{C3441F55-4F45-422F-8A21-42473B0CF848}" type="slidenum">
              <a:rPr lang="en-US" smtClean="0"/>
              <a:pPr/>
              <a:t>45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Great slide in winter conditions.</a:t>
            </a:r>
          </a:p>
        </p:txBody>
      </p:sp>
      <p:sp>
        <p:nvSpPr>
          <p:cNvPr id="80900" name="Slide Number Placeholder 3"/>
          <p:cNvSpPr>
            <a:spLocks noGrp="1"/>
          </p:cNvSpPr>
          <p:nvPr>
            <p:ph type="sldNum" sz="quarter" idx="5"/>
          </p:nvPr>
        </p:nvSpPr>
        <p:spPr bwMode="auto">
          <a:noFill/>
          <a:ln>
            <a:miter lim="800000"/>
            <a:headEnd/>
            <a:tailEnd/>
          </a:ln>
        </p:spPr>
        <p:txBody>
          <a:bodyPr/>
          <a:lstStyle/>
          <a:p>
            <a:fld id="{78C7D66E-49E8-4202-A4C8-A6C27A4900F1}" type="slidenum">
              <a:rPr lang="en-US" smtClean="0"/>
              <a:pPr/>
              <a:t>46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Any Questions. Thank you. Part of handout only</a:t>
            </a:r>
          </a:p>
        </p:txBody>
      </p:sp>
      <p:sp>
        <p:nvSpPr>
          <p:cNvPr id="81924" name="Slide Number Placeholder 3"/>
          <p:cNvSpPr>
            <a:spLocks noGrp="1"/>
          </p:cNvSpPr>
          <p:nvPr>
            <p:ph type="sldNum" sz="quarter" idx="5"/>
          </p:nvPr>
        </p:nvSpPr>
        <p:spPr bwMode="auto">
          <a:noFill/>
          <a:ln>
            <a:miter lim="800000"/>
            <a:headEnd/>
            <a:tailEnd/>
          </a:ln>
        </p:spPr>
        <p:txBody>
          <a:bodyPr/>
          <a:lstStyle/>
          <a:p>
            <a:fld id="{BFFB85E6-6C98-42C3-8DB7-995DF47D976D}" type="slidenum">
              <a:rPr lang="en-US" smtClean="0"/>
              <a:pPr/>
              <a:t>49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Part of handout only</a:t>
            </a:r>
          </a:p>
        </p:txBody>
      </p:sp>
      <p:sp>
        <p:nvSpPr>
          <p:cNvPr id="82948" name="Slide Number Placeholder 3"/>
          <p:cNvSpPr>
            <a:spLocks noGrp="1"/>
          </p:cNvSpPr>
          <p:nvPr>
            <p:ph type="sldNum" sz="quarter" idx="5"/>
          </p:nvPr>
        </p:nvSpPr>
        <p:spPr bwMode="auto">
          <a:noFill/>
          <a:ln>
            <a:miter lim="800000"/>
            <a:headEnd/>
            <a:tailEnd/>
          </a:ln>
        </p:spPr>
        <p:txBody>
          <a:bodyPr/>
          <a:lstStyle/>
          <a:p>
            <a:fld id="{EE67974B-1A87-40C1-B327-4445BE7F7CA3}" type="slidenum">
              <a:rPr lang="en-US" smtClean="0"/>
              <a:pPr/>
              <a:t>50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Optional if time. Support of your ADM talk</a:t>
            </a:r>
          </a:p>
        </p:txBody>
      </p:sp>
      <p:sp>
        <p:nvSpPr>
          <p:cNvPr id="83972" name="Slide Number Placeholder 3"/>
          <p:cNvSpPr>
            <a:spLocks noGrp="1"/>
          </p:cNvSpPr>
          <p:nvPr>
            <p:ph type="sldNum" sz="quarter" idx="5"/>
          </p:nvPr>
        </p:nvSpPr>
        <p:spPr bwMode="auto">
          <a:noFill/>
          <a:ln>
            <a:miter lim="800000"/>
            <a:headEnd/>
            <a:tailEnd/>
          </a:ln>
        </p:spPr>
        <p:txBody>
          <a:bodyPr/>
          <a:lstStyle/>
          <a:p>
            <a:fld id="{4051B3D7-978B-4B86-A91E-CA7FA2AADD95}" type="slidenum">
              <a:rPr lang="en-US" smtClean="0"/>
              <a:pPr/>
              <a:t>51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What is a wire hazard. Power lines, poles, towers, guy wires, etc.</a:t>
            </a:r>
          </a:p>
          <a:p>
            <a:pPr eaLnBrk="1" hangingPunct="1">
              <a:spcBef>
                <a:spcPct val="0"/>
              </a:spcBef>
            </a:pPr>
            <a:endParaRPr lang="en-US" smtClean="0">
              <a:ea typeface="ＭＳ Ｐゴシック" pitchFamily="34"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A855CBEA-2C61-460A-A4B1-96442FFD3C2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Helicopters 5.3% GA fleet, fly 13.6% of hours, do 36.8% low level. Why the difference in fatalities? Helmets, shoulder harnesses, nomex, SPEED</a:t>
            </a:r>
          </a:p>
        </p:txBody>
      </p:sp>
      <p:sp>
        <p:nvSpPr>
          <p:cNvPr id="58372" name="Slide Number Placeholder 3"/>
          <p:cNvSpPr>
            <a:spLocks noGrp="1"/>
          </p:cNvSpPr>
          <p:nvPr>
            <p:ph type="sldNum" sz="quarter" idx="5"/>
          </p:nvPr>
        </p:nvSpPr>
        <p:spPr bwMode="auto">
          <a:noFill/>
          <a:ln>
            <a:miter lim="800000"/>
            <a:headEnd/>
            <a:tailEnd/>
          </a:ln>
        </p:spPr>
        <p:txBody>
          <a:bodyPr/>
          <a:lstStyle/>
          <a:p>
            <a:fld id="{4911373F-1275-462F-885E-6A2878486EB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The major FAA hot button, CFIT is only number 11 in the accident parade. Loss of control is like LTE, Settling w/power, Dynamic rollover, etc</a:t>
            </a:r>
          </a:p>
        </p:txBody>
      </p:sp>
      <p:sp>
        <p:nvSpPr>
          <p:cNvPr id="59396" name="Slide Number Placeholder 3"/>
          <p:cNvSpPr>
            <a:spLocks noGrp="1"/>
          </p:cNvSpPr>
          <p:nvPr>
            <p:ph type="sldNum" sz="quarter" idx="5"/>
          </p:nvPr>
        </p:nvSpPr>
        <p:spPr bwMode="auto">
          <a:noFill/>
          <a:ln>
            <a:miter lim="800000"/>
            <a:headEnd/>
            <a:tailEnd/>
          </a:ln>
        </p:spPr>
        <p:txBody>
          <a:bodyPr/>
          <a:lstStyle/>
          <a:p>
            <a:fld id="{56323B78-5FA6-47EA-9104-CBB83CC1CF47}"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D8DB9FBF-30D7-47F9-A3B1-D48C548A249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This slide shows when 70% of strikes occur. Just state that percent and that it is other than t/o &amp; landing!</a:t>
            </a:r>
          </a:p>
        </p:txBody>
      </p:sp>
      <p:sp>
        <p:nvSpPr>
          <p:cNvPr id="61444" name="Slide Number Placeholder 3"/>
          <p:cNvSpPr>
            <a:spLocks noGrp="1"/>
          </p:cNvSpPr>
          <p:nvPr>
            <p:ph type="sldNum" sz="quarter" idx="5"/>
          </p:nvPr>
        </p:nvSpPr>
        <p:spPr bwMode="auto">
          <a:noFill/>
          <a:ln>
            <a:miter lim="800000"/>
            <a:headEnd/>
            <a:tailEnd/>
          </a:ln>
        </p:spPr>
        <p:txBody>
          <a:bodyPr/>
          <a:lstStyle/>
          <a:p>
            <a:fld id="{768C887D-232B-4479-85E3-CFE32CEEE3AE}"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Majority of accidents occur at or below 50 feet AGL</a:t>
            </a:r>
          </a:p>
        </p:txBody>
      </p:sp>
      <p:sp>
        <p:nvSpPr>
          <p:cNvPr id="62468" name="Slide Number Placeholder 3"/>
          <p:cNvSpPr>
            <a:spLocks noGrp="1"/>
          </p:cNvSpPr>
          <p:nvPr>
            <p:ph type="sldNum" sz="quarter" idx="5"/>
          </p:nvPr>
        </p:nvSpPr>
        <p:spPr bwMode="auto">
          <a:noFill/>
          <a:ln>
            <a:miter lim="800000"/>
            <a:headEnd/>
            <a:tailEnd/>
          </a:ln>
        </p:spPr>
        <p:txBody>
          <a:bodyPr/>
          <a:lstStyle/>
          <a:p>
            <a:fld id="{64E5E2FD-A2CC-47CA-AD8D-9705E58E8FC6}" type="slidenum">
              <a:rPr lang="en-US" smtClean="0"/>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Part 91 over 50% increase between 2001 and 2006. Vast majority of accidents were Part 91.</a:t>
            </a:r>
          </a:p>
          <a:p>
            <a:endParaRPr lang="en-US" smtClean="0">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1DB2FF96-28F6-4786-9FFA-B10FECC6FC07}"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B6FC44-0405-4CEB-B433-F2D3185093F6}" type="datetimeFigureOut">
              <a:rPr lang="en-US"/>
              <a:pPr>
                <a:defRPr/>
              </a:pPr>
              <a:t>11/26/2012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D2989E-1A82-4E96-8C3F-AA87046FF8D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94C124-37C1-42BB-8DBE-17EBD02816CD}" type="datetimeFigureOut">
              <a:rPr lang="en-US"/>
              <a:pPr>
                <a:defRPr/>
              </a:pPr>
              <a:t>11/26/2012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5D08DF-5F78-4328-AF66-C66749C0FA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1BF2B9-5DB5-4A7A-93CA-D4FF22F494F4}" type="datetimeFigureOut">
              <a:rPr lang="en-US"/>
              <a:pPr>
                <a:defRPr/>
              </a:pPr>
              <a:t>11/26/2012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9B71CC-B43B-4786-BB32-12BF2EB84B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81FCCB-83A9-46EB-A936-7C2E38E34CBD}" type="datetimeFigureOut">
              <a:rPr lang="en-US"/>
              <a:pPr>
                <a:defRPr/>
              </a:pPr>
              <a:t>11/26/2012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69CC2F-92C6-491E-8535-629F5A5822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C46B0F-03A5-496B-BEA1-9BAB03CEF676}" type="datetimeFigureOut">
              <a:rPr lang="en-US"/>
              <a:pPr>
                <a:defRPr/>
              </a:pPr>
              <a:t>11/26/2012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B5BD41-E5B7-4CFD-A0B2-5038EF5345C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635107-4FB1-4D1C-BC64-C03CD59E7F57}" type="datetimeFigureOut">
              <a:rPr lang="en-US"/>
              <a:pPr>
                <a:defRPr/>
              </a:pPr>
              <a:t>11/26/2012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CF3D3E-4782-410B-8D11-1527160BB80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BC231A-8E50-4B18-9869-CA39D08D6823}" type="datetimeFigureOut">
              <a:rPr lang="en-US"/>
              <a:pPr>
                <a:defRPr/>
              </a:pPr>
              <a:t>11/26/2012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4D9BB0-0E07-4418-9E98-709314B64F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924231-B3FE-496E-A24D-200FFC19ADEF}" type="datetimeFigureOut">
              <a:rPr lang="en-US"/>
              <a:pPr>
                <a:defRPr/>
              </a:pPr>
              <a:t>11/26/2012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369108-AA98-4F1D-BEBC-418E9CDC21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474996-6CC4-4264-8E71-1C81B49CE6C4}" type="datetimeFigureOut">
              <a:rPr lang="en-US"/>
              <a:pPr>
                <a:defRPr/>
              </a:pPr>
              <a:t>11/26/2012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B49F4D-824A-477B-9D1D-DB0B45CBDA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C0BCF7-55DE-4122-9413-FEE347A581E5}" type="datetimeFigureOut">
              <a:rPr lang="en-US"/>
              <a:pPr>
                <a:defRPr/>
              </a:pPr>
              <a:t>11/26/2012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B7F5AF-654E-4BFD-B815-180175183F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986FFF-0018-444F-BB86-E8F21D93E5C8}" type="datetimeFigureOut">
              <a:rPr lang="en-US"/>
              <a:pPr>
                <a:defRPr/>
              </a:pPr>
              <a:t>11/26/2012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4BBC6A-EE79-4ABF-9D5A-48375D8AD6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defRPr>
            </a:lvl1pPr>
          </a:lstStyle>
          <a:p>
            <a:pPr>
              <a:defRPr/>
            </a:pPr>
            <a:fld id="{EABFD597-81DF-496B-AC23-AF7F24D90A64}" type="datetimeFigureOut">
              <a:rPr lang="en-US"/>
              <a:pPr>
                <a:defRPr/>
              </a:pPr>
              <a:t>11/26/2012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defRPr>
            </a:lvl1pPr>
          </a:lstStyle>
          <a:p>
            <a:pPr>
              <a:defRPr/>
            </a:pPr>
            <a:fld id="{7E2A9581-4F28-416A-A4CD-F4DAF8AA59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faasafety.gov/files/notices/2010/May/Met_tower_Power_Point_St._Cloud.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www.faasafety.gov/files/notices/2010/May/IA_APB_09-04_Hazard_Maps.pdf"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ideo" Target="file:///C:\Users\Richard%20Theriault\Videos\xVST\Helicopter%20Accident.avi" TargetMode="Externa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10-04-recently-10a.jpg"/>
          <p:cNvPicPr>
            <a:picLocks noChangeAspect="1"/>
          </p:cNvPicPr>
          <p:nvPr/>
        </p:nvPicPr>
        <p:blipFill>
          <a:blip r:embed="rId3" cstate="email"/>
          <a:srcRect/>
          <a:stretch>
            <a:fillRect/>
          </a:stretch>
        </p:blipFill>
        <p:spPr bwMode="auto">
          <a:xfrm>
            <a:off x="0" y="762000"/>
            <a:ext cx="9144000" cy="6096000"/>
          </a:xfrm>
          <a:prstGeom prst="rect">
            <a:avLst/>
          </a:prstGeom>
          <a:noFill/>
          <a:ln w="9525">
            <a:noFill/>
            <a:miter lim="800000"/>
            <a:headEnd/>
            <a:tailEnd/>
          </a:ln>
        </p:spPr>
      </p:pic>
      <p:sp>
        <p:nvSpPr>
          <p:cNvPr id="3075" name="TextBox 3"/>
          <p:cNvSpPr txBox="1">
            <a:spLocks noChangeArrowheads="1"/>
          </p:cNvSpPr>
          <p:nvPr/>
        </p:nvSpPr>
        <p:spPr bwMode="auto">
          <a:xfrm>
            <a:off x="0" y="0"/>
            <a:ext cx="9144000" cy="1108075"/>
          </a:xfrm>
          <a:prstGeom prst="rect">
            <a:avLst/>
          </a:prstGeom>
          <a:noFill/>
          <a:ln w="9525">
            <a:noFill/>
            <a:miter lim="800000"/>
            <a:headEnd/>
            <a:tailEnd/>
          </a:ln>
        </p:spPr>
        <p:txBody>
          <a:bodyPr>
            <a:spAutoFit/>
          </a:bodyPr>
          <a:lstStyle/>
          <a:p>
            <a:pPr algn="ctr"/>
            <a:r>
              <a:rPr lang="en-US" sz="6600" b="1">
                <a:solidFill>
                  <a:srgbClr val="FF0000"/>
                </a:solidFill>
                <a:latin typeface="Annie BTN" pitchFamily="66" charset="0"/>
              </a:rPr>
              <a:t>WIRE STRIKE ACCIDENTS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3435350"/>
        </p:xfrm>
        <a:graphic>
          <a:graphicData uri="http://schemas.openxmlformats.org/drawingml/2006/table">
            <a:tbl>
              <a:tblPr firstRow="1" bandRow="1">
                <a:tableStyleId>{5C22544A-7EE6-4342-B048-85BDC9FD1C3A}</a:tableStyleId>
              </a:tblPr>
              <a:tblGrid>
                <a:gridCol w="2819400"/>
                <a:gridCol w="3657600"/>
                <a:gridCol w="2667000"/>
              </a:tblGrid>
              <a:tr h="490757">
                <a:tc>
                  <a:txBody>
                    <a:bodyPr/>
                    <a:lstStyle/>
                    <a:p>
                      <a:pPr marL="0" marR="0" algn="ctr">
                        <a:lnSpc>
                          <a:spcPct val="115000"/>
                        </a:lnSpc>
                        <a:spcBef>
                          <a:spcPts val="0"/>
                        </a:spcBef>
                        <a:spcAft>
                          <a:spcPts val="0"/>
                        </a:spcAft>
                      </a:pPr>
                      <a:r>
                        <a:rPr lang="en-US" sz="2800" dirty="0">
                          <a:solidFill>
                            <a:schemeClr val="tx1"/>
                          </a:solidFill>
                          <a:latin typeface="Times New Roman"/>
                          <a:ea typeface="Calibri"/>
                          <a:cs typeface="Times New Roman"/>
                        </a:rPr>
                        <a:t>Occurrence Code</a:t>
                      </a:r>
                    </a:p>
                  </a:txBody>
                  <a:tcPr marL="68580" marR="68580" marT="0" marB="0"/>
                </a:tc>
                <a:tc>
                  <a:txBody>
                    <a:bodyPr/>
                    <a:lstStyle/>
                    <a:p>
                      <a:pPr marL="0" marR="0" algn="ctr">
                        <a:lnSpc>
                          <a:spcPct val="115000"/>
                        </a:lnSpc>
                        <a:spcBef>
                          <a:spcPts val="0"/>
                        </a:spcBef>
                        <a:spcAft>
                          <a:spcPts val="0"/>
                        </a:spcAft>
                      </a:pPr>
                      <a:r>
                        <a:rPr lang="en-US" sz="2800" dirty="0">
                          <a:solidFill>
                            <a:schemeClr val="tx1"/>
                          </a:solidFill>
                          <a:latin typeface="Times New Roman"/>
                          <a:ea typeface="Calibri"/>
                          <a:cs typeface="Times New Roman"/>
                        </a:rPr>
                        <a:t>Description</a:t>
                      </a:r>
                    </a:p>
                  </a:txBody>
                  <a:tcPr marL="68580" marR="68580" marT="0" marB="0"/>
                </a:tc>
                <a:tc>
                  <a:txBody>
                    <a:bodyPr/>
                    <a:lstStyle/>
                    <a:p>
                      <a:pPr marL="0" marR="0" algn="ctr">
                        <a:lnSpc>
                          <a:spcPct val="115000"/>
                        </a:lnSpc>
                        <a:spcBef>
                          <a:spcPts val="0"/>
                        </a:spcBef>
                        <a:spcAft>
                          <a:spcPts val="0"/>
                        </a:spcAft>
                      </a:pPr>
                      <a:r>
                        <a:rPr lang="en-US" sz="2800" dirty="0">
                          <a:solidFill>
                            <a:schemeClr val="tx1"/>
                          </a:solidFill>
                          <a:latin typeface="Times New Roman"/>
                          <a:ea typeface="Calibri"/>
                          <a:cs typeface="Times New Roman"/>
                        </a:rPr>
                        <a:t>Accident Count</a:t>
                      </a:r>
                    </a:p>
                  </a:txBody>
                  <a:tcPr marL="68580" marR="68580" marT="0" marB="0"/>
                </a:tc>
              </a:tr>
              <a:tr h="981514">
                <a:tc>
                  <a:txBody>
                    <a:bodyPr/>
                    <a:lstStyle/>
                    <a:p>
                      <a:pPr marL="0" marR="0" algn="ctr">
                        <a:lnSpc>
                          <a:spcPct val="115000"/>
                        </a:lnSpc>
                        <a:spcBef>
                          <a:spcPts val="0"/>
                        </a:spcBef>
                        <a:spcAft>
                          <a:spcPts val="0"/>
                        </a:spcAft>
                      </a:pPr>
                      <a:r>
                        <a:rPr lang="en-US" sz="2800" b="1" dirty="0" smtClean="0">
                          <a:solidFill>
                            <a:schemeClr val="tx1"/>
                          </a:solidFill>
                          <a:latin typeface="Times New Roman"/>
                          <a:ea typeface="Calibri"/>
                          <a:cs typeface="Times New Roman"/>
                        </a:rPr>
                        <a:t>HTOL</a:t>
                      </a:r>
                      <a:endParaRPr lang="en-US" sz="2800" b="1" dirty="0">
                        <a:solidFill>
                          <a:schemeClr val="tx1"/>
                        </a:solidFill>
                        <a:latin typeface="Times New Roman"/>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a:solidFill>
                            <a:schemeClr val="tx1"/>
                          </a:solidFill>
                          <a:latin typeface="Times New Roman"/>
                          <a:ea typeface="Calibri"/>
                          <a:cs typeface="Times New Roman"/>
                        </a:rPr>
                        <a:t>Strike during a takeoff or </a:t>
                      </a:r>
                      <a:r>
                        <a:rPr lang="en-US" sz="2800" dirty="0" smtClean="0">
                          <a:solidFill>
                            <a:schemeClr val="tx1"/>
                          </a:solidFill>
                          <a:latin typeface="Times New Roman"/>
                          <a:ea typeface="Calibri"/>
                          <a:cs typeface="Times New Roman"/>
                        </a:rPr>
                        <a:t>landing</a:t>
                      </a:r>
                    </a:p>
                  </a:txBody>
                  <a:tcPr marL="68580" marR="68580" marT="0" marB="0"/>
                </a:tc>
                <a:tc>
                  <a:txBody>
                    <a:bodyPr/>
                    <a:lstStyle/>
                    <a:p>
                      <a:pPr marL="0" marR="0" algn="ctr">
                        <a:lnSpc>
                          <a:spcPct val="115000"/>
                        </a:lnSpc>
                        <a:spcBef>
                          <a:spcPts val="0"/>
                        </a:spcBef>
                        <a:spcAft>
                          <a:spcPts val="0"/>
                        </a:spcAft>
                      </a:pPr>
                      <a:r>
                        <a:rPr lang="en-US" sz="2800" dirty="0">
                          <a:solidFill>
                            <a:schemeClr val="tx1"/>
                          </a:solidFill>
                          <a:latin typeface="Times New Roman"/>
                          <a:ea typeface="Calibri"/>
                          <a:cs typeface="Times New Roman"/>
                        </a:rPr>
                        <a:t>9 (32.1%)</a:t>
                      </a:r>
                    </a:p>
                  </a:txBody>
                  <a:tcPr marL="68580" marR="68580" marT="0" marB="0"/>
                </a:tc>
              </a:tr>
              <a:tr h="981514">
                <a:tc>
                  <a:txBody>
                    <a:bodyPr/>
                    <a:lstStyle/>
                    <a:p>
                      <a:pPr marL="0" marR="0" algn="ctr">
                        <a:lnSpc>
                          <a:spcPct val="115000"/>
                        </a:lnSpc>
                        <a:spcBef>
                          <a:spcPts val="0"/>
                        </a:spcBef>
                        <a:spcAft>
                          <a:spcPts val="0"/>
                        </a:spcAft>
                      </a:pPr>
                      <a:r>
                        <a:rPr lang="en-US" sz="2800" b="1" dirty="0">
                          <a:solidFill>
                            <a:schemeClr val="tx1"/>
                          </a:solidFill>
                          <a:latin typeface="Times New Roman"/>
                          <a:ea typeface="Calibri"/>
                          <a:cs typeface="Times New Roman"/>
                        </a:rPr>
                        <a:t>OBJ - H</a:t>
                      </a:r>
                    </a:p>
                  </a:txBody>
                  <a:tcPr marL="68580" marR="68580" marT="0" marB="0"/>
                </a:tc>
                <a:tc>
                  <a:txBody>
                    <a:bodyPr/>
                    <a:lstStyle/>
                    <a:p>
                      <a:pPr marL="0" marR="0" algn="ctr">
                        <a:lnSpc>
                          <a:spcPct val="115000"/>
                        </a:lnSpc>
                        <a:spcBef>
                          <a:spcPts val="0"/>
                        </a:spcBef>
                        <a:spcAft>
                          <a:spcPts val="0"/>
                        </a:spcAft>
                      </a:pPr>
                      <a:r>
                        <a:rPr lang="en-US" sz="2800" dirty="0">
                          <a:solidFill>
                            <a:schemeClr val="tx1"/>
                          </a:solidFill>
                          <a:latin typeface="Times New Roman"/>
                          <a:ea typeface="Calibri"/>
                          <a:cs typeface="Times New Roman"/>
                        </a:rPr>
                        <a:t>Object strike of helicopter</a:t>
                      </a:r>
                    </a:p>
                  </a:txBody>
                  <a:tcPr marL="68580" marR="68580" marT="0" marB="0"/>
                </a:tc>
                <a:tc>
                  <a:txBody>
                    <a:bodyPr/>
                    <a:lstStyle/>
                    <a:p>
                      <a:pPr marL="0" marR="0" algn="ctr">
                        <a:lnSpc>
                          <a:spcPct val="115000"/>
                        </a:lnSpc>
                        <a:spcBef>
                          <a:spcPts val="0"/>
                        </a:spcBef>
                        <a:spcAft>
                          <a:spcPts val="0"/>
                        </a:spcAft>
                      </a:pPr>
                      <a:r>
                        <a:rPr lang="en-US" sz="2800" dirty="0">
                          <a:solidFill>
                            <a:schemeClr val="tx1"/>
                          </a:solidFill>
                          <a:latin typeface="Times New Roman"/>
                          <a:ea typeface="Calibri"/>
                          <a:cs typeface="Times New Roman"/>
                        </a:rPr>
                        <a:t>16 (57.2%)</a:t>
                      </a:r>
                    </a:p>
                  </a:txBody>
                  <a:tcPr marL="68580" marR="68580" marT="0" marB="0"/>
                </a:tc>
              </a:tr>
              <a:tr h="981514">
                <a:tc>
                  <a:txBody>
                    <a:bodyPr/>
                    <a:lstStyle/>
                    <a:p>
                      <a:pPr marL="0" marR="0" algn="ctr">
                        <a:lnSpc>
                          <a:spcPct val="115000"/>
                        </a:lnSpc>
                        <a:spcBef>
                          <a:spcPts val="0"/>
                        </a:spcBef>
                        <a:spcAft>
                          <a:spcPts val="0"/>
                        </a:spcAft>
                      </a:pPr>
                      <a:endParaRPr lang="en-US" sz="2800" dirty="0">
                        <a:solidFill>
                          <a:schemeClr val="tx1"/>
                        </a:solidFill>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solidFill>
                            <a:schemeClr val="tx1"/>
                          </a:solidFill>
                          <a:latin typeface="Times New Roman"/>
                          <a:ea typeface="Calibri"/>
                          <a:cs typeface="Times New Roman"/>
                        </a:rPr>
                        <a:t>Total: All Strike Accidents</a:t>
                      </a:r>
                      <a:endParaRPr lang="en-US" sz="2800" dirty="0">
                        <a:solidFill>
                          <a:schemeClr val="tx1"/>
                        </a:solidFill>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solidFill>
                            <a:schemeClr val="tx1"/>
                          </a:solidFill>
                          <a:latin typeface="Times New Roman"/>
                          <a:ea typeface="Calibri"/>
                          <a:cs typeface="Times New Roman"/>
                        </a:rPr>
                        <a:t>28 (100%)</a:t>
                      </a:r>
                      <a:endParaRPr lang="en-US" sz="2800" dirty="0">
                        <a:solidFill>
                          <a:schemeClr val="tx1"/>
                        </a:solidFill>
                        <a:latin typeface="Times New Roman"/>
                        <a:ea typeface="Calibri"/>
                        <a:cs typeface="Times New Roman"/>
                      </a:endParaRPr>
                    </a:p>
                  </a:txBody>
                  <a:tcPr marL="68580" marR="68580" marT="0" marB="0"/>
                </a:tc>
              </a:tr>
            </a:tbl>
          </a:graphicData>
        </a:graphic>
      </p:graphicFrame>
      <p:sp>
        <p:nvSpPr>
          <p:cNvPr id="12312" name="TextBox 2"/>
          <p:cNvSpPr txBox="1">
            <a:spLocks noChangeArrowheads="1"/>
          </p:cNvSpPr>
          <p:nvPr/>
        </p:nvSpPr>
        <p:spPr bwMode="auto">
          <a:xfrm>
            <a:off x="0" y="4724400"/>
            <a:ext cx="9144000" cy="584200"/>
          </a:xfrm>
          <a:prstGeom prst="rect">
            <a:avLst/>
          </a:prstGeom>
          <a:noFill/>
          <a:ln w="9525">
            <a:noFill/>
            <a:miter lim="800000"/>
            <a:headEnd/>
            <a:tailEnd/>
          </a:ln>
        </p:spPr>
        <p:txBody>
          <a:bodyPr>
            <a:spAutoFit/>
          </a:bodyPr>
          <a:lstStyle/>
          <a:p>
            <a:pPr algn="ctr"/>
            <a:r>
              <a:rPr lang="en-US" sz="3200">
                <a:solidFill>
                  <a:schemeClr val="bg1"/>
                </a:solidFill>
                <a:latin typeface="Times New Roman" pitchFamily="18" charset="0"/>
                <a:cs typeface="Times New Roman" pitchFamily="18" charset="0"/>
              </a:rPr>
              <a:t>STRIKE Occurrence Analysis CY2006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0" y="5105400"/>
            <a:ext cx="9144000" cy="646113"/>
          </a:xfrm>
          <a:prstGeom prst="rect">
            <a:avLst/>
          </a:prstGeom>
          <a:noFill/>
          <a:ln w="9525">
            <a:noFill/>
            <a:miter lim="800000"/>
            <a:headEnd/>
            <a:tailEnd/>
          </a:ln>
        </p:spPr>
        <p:txBody>
          <a:bodyPr>
            <a:spAutoFit/>
          </a:bodyPr>
          <a:lstStyle/>
          <a:p>
            <a:pPr algn="ctr"/>
            <a:r>
              <a:rPr lang="en-US" sz="3600" b="1">
                <a:solidFill>
                  <a:schemeClr val="bg1"/>
                </a:solidFill>
                <a:latin typeface="Times New Roman" pitchFamily="18" charset="0"/>
                <a:cs typeface="Times New Roman" pitchFamily="18" charset="0"/>
              </a:rPr>
              <a:t>Object Struck Initiating Accident</a:t>
            </a:r>
          </a:p>
        </p:txBody>
      </p:sp>
      <p:graphicFrame>
        <p:nvGraphicFramePr>
          <p:cNvPr id="4" name="Table 3"/>
          <p:cNvGraphicFramePr>
            <a:graphicFrameLocks noGrp="1"/>
          </p:cNvGraphicFramePr>
          <p:nvPr/>
        </p:nvGraphicFramePr>
        <p:xfrm>
          <a:off x="0" y="0"/>
          <a:ext cx="9144000" cy="4724400"/>
        </p:xfrm>
        <a:graphic>
          <a:graphicData uri="http://schemas.openxmlformats.org/drawingml/2006/table">
            <a:tbl>
              <a:tblPr firstRow="1" bandRow="1">
                <a:tableStyleId>{5C22544A-7EE6-4342-B048-85BDC9FD1C3A}</a:tableStyleId>
              </a:tblPr>
              <a:tblGrid>
                <a:gridCol w="2286000"/>
                <a:gridCol w="2286000"/>
                <a:gridCol w="2286000"/>
                <a:gridCol w="2286000"/>
              </a:tblGrid>
              <a:tr h="944880">
                <a:tc>
                  <a:txBody>
                    <a:bodyPr/>
                    <a:lstStyle/>
                    <a:p>
                      <a:pPr marL="0" marR="0" algn="ctr">
                        <a:lnSpc>
                          <a:spcPct val="115000"/>
                        </a:lnSpc>
                        <a:spcBef>
                          <a:spcPts val="0"/>
                        </a:spcBef>
                        <a:spcAft>
                          <a:spcPts val="0"/>
                        </a:spcAft>
                        <a:tabLst>
                          <a:tab pos="822960" algn="ctr"/>
                        </a:tabLst>
                      </a:pPr>
                      <a:r>
                        <a:rPr lang="en-US" sz="3600" b="1" dirty="0">
                          <a:solidFill>
                            <a:schemeClr val="tx1"/>
                          </a:solidFill>
                          <a:latin typeface="Times New Roman"/>
                          <a:ea typeface="Calibri"/>
                          <a:cs typeface="Times New Roman"/>
                        </a:rPr>
                        <a:t>Objects</a:t>
                      </a:r>
                      <a:endParaRPr lang="en-US" sz="3600" dirty="0">
                        <a:solidFill>
                          <a:schemeClr val="tx1"/>
                        </a:solidFill>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3600" b="1" dirty="0">
                          <a:solidFill>
                            <a:schemeClr val="tx1"/>
                          </a:solidFill>
                          <a:latin typeface="Times New Roman"/>
                          <a:ea typeface="Calibri"/>
                          <a:cs typeface="Times New Roman"/>
                        </a:rPr>
                        <a:t>CY2000</a:t>
                      </a:r>
                      <a:endParaRPr lang="en-US" sz="3600" dirty="0">
                        <a:solidFill>
                          <a:schemeClr val="tx1"/>
                        </a:solidFill>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3600" b="1" dirty="0">
                          <a:solidFill>
                            <a:schemeClr val="tx1"/>
                          </a:solidFill>
                          <a:latin typeface="Times New Roman"/>
                          <a:ea typeface="Calibri"/>
                          <a:cs typeface="Times New Roman"/>
                        </a:rPr>
                        <a:t>CY2001</a:t>
                      </a:r>
                      <a:endParaRPr lang="en-US" sz="3600" dirty="0">
                        <a:solidFill>
                          <a:schemeClr val="tx1"/>
                        </a:solidFill>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3600" b="1">
                          <a:solidFill>
                            <a:schemeClr val="tx1"/>
                          </a:solidFill>
                          <a:latin typeface="Times New Roman"/>
                          <a:ea typeface="Calibri"/>
                          <a:cs typeface="Times New Roman"/>
                        </a:rPr>
                        <a:t>CY2006</a:t>
                      </a:r>
                      <a:endParaRPr lang="en-US" sz="3600">
                        <a:solidFill>
                          <a:schemeClr val="tx1"/>
                        </a:solidFill>
                        <a:latin typeface="Times New Roman"/>
                        <a:ea typeface="Calibri"/>
                        <a:cs typeface="Times New Roman"/>
                      </a:endParaRPr>
                    </a:p>
                  </a:txBody>
                  <a:tcPr marL="68580" marR="68580" marT="0" marB="0"/>
                </a:tc>
              </a:tr>
              <a:tr h="944880">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Wire</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10 (45.5%)</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9 (47.4%)</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11 (45.8%)</a:t>
                      </a:r>
                    </a:p>
                  </a:txBody>
                  <a:tcPr marL="68580" marR="68580" marT="0" marB="0"/>
                </a:tc>
              </a:tr>
              <a:tr h="944880">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Tree</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9 (40.9%)</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5 (26.3%)</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8 (33.3%)</a:t>
                      </a:r>
                    </a:p>
                  </a:txBody>
                  <a:tcPr marL="68580" marR="68580" marT="0" marB="0"/>
                </a:tc>
              </a:tr>
              <a:tr h="944880">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Pole</a:t>
                      </a:r>
                    </a:p>
                  </a:txBody>
                  <a:tcPr marL="68580" marR="68580" marT="0" marB="0"/>
                </a:tc>
                <a:tc>
                  <a:txBody>
                    <a:bodyPr/>
                    <a:lstStyle/>
                    <a:p>
                      <a:pPr marL="0" marR="0" algn="ctr">
                        <a:lnSpc>
                          <a:spcPct val="115000"/>
                        </a:lnSpc>
                        <a:spcBef>
                          <a:spcPts val="0"/>
                        </a:spcBef>
                        <a:spcAft>
                          <a:spcPts val="0"/>
                        </a:spcAft>
                      </a:pPr>
                      <a:endParaRPr lang="en-US" sz="3600" dirty="0">
                        <a:solidFill>
                          <a:schemeClr val="tx1"/>
                        </a:solidFill>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2 (10.5%)</a:t>
                      </a:r>
                    </a:p>
                  </a:txBody>
                  <a:tcPr marL="68580" marR="68580" marT="0" marB="0"/>
                </a:tc>
                <a:tc>
                  <a:txBody>
                    <a:bodyPr/>
                    <a:lstStyle/>
                    <a:p>
                      <a:pPr marL="0" marR="0" algn="ctr">
                        <a:lnSpc>
                          <a:spcPct val="115000"/>
                        </a:lnSpc>
                        <a:spcBef>
                          <a:spcPts val="0"/>
                        </a:spcBef>
                        <a:spcAft>
                          <a:spcPts val="0"/>
                        </a:spcAft>
                      </a:pPr>
                      <a:endParaRPr lang="en-US" sz="3600" dirty="0">
                        <a:solidFill>
                          <a:schemeClr val="tx1"/>
                        </a:solidFill>
                        <a:latin typeface="Times New Roman"/>
                        <a:ea typeface="Calibri"/>
                        <a:cs typeface="Times New Roman"/>
                      </a:endParaRPr>
                    </a:p>
                  </a:txBody>
                  <a:tcPr marL="68580" marR="68580" marT="0" marB="0"/>
                </a:tc>
              </a:tr>
              <a:tr h="944880">
                <a:tc>
                  <a:txBody>
                    <a:bodyPr/>
                    <a:lstStyle/>
                    <a:p>
                      <a:pPr marL="0" marR="0" algn="ctr">
                        <a:lnSpc>
                          <a:spcPct val="115000"/>
                        </a:lnSpc>
                        <a:spcBef>
                          <a:spcPts val="0"/>
                        </a:spcBef>
                        <a:spcAft>
                          <a:spcPts val="0"/>
                        </a:spcAft>
                      </a:pPr>
                      <a:r>
                        <a:rPr lang="en-US" sz="3600" b="1" dirty="0">
                          <a:solidFill>
                            <a:schemeClr val="tx1"/>
                          </a:solidFill>
                          <a:latin typeface="Times New Roman"/>
                          <a:ea typeface="Calibri"/>
                          <a:cs typeface="Times New Roman"/>
                        </a:rPr>
                        <a:t>Total</a:t>
                      </a:r>
                      <a:endParaRPr lang="en-US" sz="3600" dirty="0">
                        <a:solidFill>
                          <a:schemeClr val="tx1"/>
                        </a:solidFill>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3600" b="1" dirty="0">
                          <a:solidFill>
                            <a:schemeClr val="tx1"/>
                          </a:solidFill>
                          <a:latin typeface="Times New Roman"/>
                          <a:ea typeface="Calibri"/>
                          <a:cs typeface="Times New Roman"/>
                        </a:rPr>
                        <a:t>22 (100%)</a:t>
                      </a:r>
                      <a:endParaRPr lang="en-US" sz="3600" dirty="0">
                        <a:solidFill>
                          <a:schemeClr val="tx1"/>
                        </a:solidFill>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3600" b="1" dirty="0">
                          <a:solidFill>
                            <a:schemeClr val="tx1"/>
                          </a:solidFill>
                          <a:latin typeface="Times New Roman"/>
                          <a:ea typeface="Calibri"/>
                          <a:cs typeface="Times New Roman"/>
                        </a:rPr>
                        <a:t>19 (100%)</a:t>
                      </a:r>
                      <a:endParaRPr lang="en-US" sz="3600" dirty="0">
                        <a:solidFill>
                          <a:schemeClr val="tx1"/>
                        </a:solidFill>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3600" b="1" dirty="0">
                          <a:solidFill>
                            <a:schemeClr val="tx1"/>
                          </a:solidFill>
                          <a:latin typeface="Times New Roman"/>
                          <a:ea typeface="Calibri"/>
                          <a:cs typeface="Times New Roman"/>
                        </a:rPr>
                        <a:t>24 (100%)</a:t>
                      </a:r>
                      <a:endParaRPr lang="en-US" sz="3600" dirty="0">
                        <a:solidFill>
                          <a:schemeClr val="tx1"/>
                        </a:solidFill>
                        <a:latin typeface="Times New Roman"/>
                        <a:ea typeface="Calibri"/>
                        <a:cs typeface="Times New Roman"/>
                      </a:endParaRPr>
                    </a:p>
                  </a:txBody>
                  <a:tcPr marL="68580" marR="68580" marT="0" marB="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4475163"/>
        </p:xfrm>
        <a:graphic>
          <a:graphicData uri="http://schemas.openxmlformats.org/drawingml/2006/table">
            <a:tbl>
              <a:tblPr firstRow="1" bandRow="1">
                <a:tableStyleId>{5C22544A-7EE6-4342-B048-85BDC9FD1C3A}</a:tableStyleId>
              </a:tblPr>
              <a:tblGrid>
                <a:gridCol w="3048000"/>
                <a:gridCol w="3048000"/>
                <a:gridCol w="3048000"/>
              </a:tblGrid>
              <a:tr h="838200">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Height AGL (feet)</a:t>
                      </a:r>
                    </a:p>
                  </a:txBody>
                  <a:tcPr marL="68580" marR="68580" marT="0" marB="0"/>
                </a:tc>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CY2001</a:t>
                      </a:r>
                    </a:p>
                  </a:txBody>
                  <a:tcPr marL="68580" marR="68580" marT="0" marB="0"/>
                </a:tc>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CY2006</a:t>
                      </a:r>
                    </a:p>
                  </a:txBody>
                  <a:tcPr marL="68580" marR="68580" marT="0" marB="0"/>
                </a:tc>
              </a:tr>
              <a:tr h="838200">
                <a:tc>
                  <a:txBody>
                    <a:bodyPr/>
                    <a:lstStyle/>
                    <a:p>
                      <a:pPr algn="ctr"/>
                      <a:r>
                        <a:rPr lang="en-US" sz="3200" dirty="0" smtClean="0">
                          <a:latin typeface="Times New Roman" pitchFamily="18" charset="0"/>
                          <a:cs typeface="Times New Roman" pitchFamily="18" charset="0"/>
                        </a:rPr>
                        <a:t>≥ 50 Ft</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4 (44%)</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7 (63.6%)</a:t>
                      </a:r>
                      <a:endParaRPr lang="en-US" sz="3200" dirty="0">
                        <a:latin typeface="Times New Roman" pitchFamily="18" charset="0"/>
                        <a:cs typeface="Times New Roman" pitchFamily="18" charset="0"/>
                      </a:endParaRPr>
                    </a:p>
                  </a:txBody>
                  <a:tcPr/>
                </a:tc>
              </a:tr>
              <a:tr h="838200">
                <a:tc>
                  <a:txBody>
                    <a:bodyPr/>
                    <a:lstStyle/>
                    <a:p>
                      <a:pPr algn="ctr"/>
                      <a:r>
                        <a:rPr lang="en-US" sz="3200" dirty="0" smtClean="0">
                          <a:latin typeface="Times New Roman" pitchFamily="18" charset="0"/>
                          <a:cs typeface="Times New Roman" pitchFamily="18" charset="0"/>
                        </a:rPr>
                        <a:t>51 to 100 ft</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0</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3 (27.3%)</a:t>
                      </a:r>
                      <a:endParaRPr lang="en-US" sz="3200" dirty="0">
                        <a:latin typeface="Times New Roman" pitchFamily="18" charset="0"/>
                        <a:cs typeface="Times New Roman" pitchFamily="18" charset="0"/>
                      </a:endParaRPr>
                    </a:p>
                  </a:txBody>
                  <a:tcPr/>
                </a:tc>
              </a:tr>
              <a:tr h="838200">
                <a:tc>
                  <a:txBody>
                    <a:bodyPr/>
                    <a:lstStyle/>
                    <a:p>
                      <a:pPr algn="ctr"/>
                      <a:r>
                        <a:rPr lang="en-US" sz="3200" dirty="0" smtClean="0">
                          <a:latin typeface="Times New Roman" pitchFamily="18" charset="0"/>
                          <a:cs typeface="Times New Roman" pitchFamily="18" charset="0"/>
                        </a:rPr>
                        <a:t>101 to 150 ft</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3 (33.3%)</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1 (9.1%)</a:t>
                      </a:r>
                      <a:endParaRPr lang="en-US" sz="3200" dirty="0">
                        <a:latin typeface="Times New Roman" pitchFamily="18" charset="0"/>
                        <a:cs typeface="Times New Roman" pitchFamily="18" charset="0"/>
                      </a:endParaRPr>
                    </a:p>
                  </a:txBody>
                  <a:tcPr/>
                </a:tc>
              </a:tr>
              <a:tr h="838200">
                <a:tc>
                  <a:txBody>
                    <a:bodyPr/>
                    <a:lstStyle/>
                    <a:p>
                      <a:pPr marL="0" marR="0" algn="ctr">
                        <a:lnSpc>
                          <a:spcPct val="115000"/>
                        </a:lnSpc>
                        <a:spcBef>
                          <a:spcPts val="0"/>
                        </a:spcBef>
                        <a:spcAft>
                          <a:spcPts val="0"/>
                        </a:spcAft>
                      </a:pPr>
                      <a:r>
                        <a:rPr lang="en-US" sz="3200" b="1" dirty="0">
                          <a:solidFill>
                            <a:schemeClr val="tx1"/>
                          </a:solidFill>
                          <a:latin typeface="Times New Roman" pitchFamily="18" charset="0"/>
                          <a:ea typeface="Calibri"/>
                          <a:cs typeface="Times New Roman" pitchFamily="18" charset="0"/>
                        </a:rPr>
                        <a:t>Total</a:t>
                      </a:r>
                      <a:endParaRPr lang="en-US" sz="320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3200" b="1" dirty="0">
                          <a:solidFill>
                            <a:schemeClr val="tx1"/>
                          </a:solidFill>
                          <a:latin typeface="Times New Roman" pitchFamily="18" charset="0"/>
                          <a:ea typeface="Calibri"/>
                          <a:cs typeface="Times New Roman" pitchFamily="18" charset="0"/>
                        </a:rPr>
                        <a:t>9 (100%)</a:t>
                      </a:r>
                      <a:endParaRPr lang="en-US" sz="320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3200" b="1" dirty="0">
                          <a:solidFill>
                            <a:schemeClr val="tx1"/>
                          </a:solidFill>
                          <a:latin typeface="Times New Roman" pitchFamily="18" charset="0"/>
                          <a:ea typeface="Calibri"/>
                          <a:cs typeface="Times New Roman" pitchFamily="18" charset="0"/>
                        </a:rPr>
                        <a:t>11 (100%)</a:t>
                      </a:r>
                      <a:endParaRPr lang="en-US" sz="3200" dirty="0">
                        <a:solidFill>
                          <a:schemeClr val="tx1"/>
                        </a:solidFill>
                        <a:latin typeface="Times New Roman" pitchFamily="18" charset="0"/>
                        <a:ea typeface="Calibri"/>
                        <a:cs typeface="Times New Roman" pitchFamily="18" charset="0"/>
                      </a:endParaRPr>
                    </a:p>
                  </a:txBody>
                  <a:tcPr marL="68580" marR="68580" marT="0" marB="0"/>
                </a:tc>
              </a:tr>
            </a:tbl>
          </a:graphicData>
        </a:graphic>
      </p:graphicFrame>
      <p:sp>
        <p:nvSpPr>
          <p:cNvPr id="14364" name="TextBox 2"/>
          <p:cNvSpPr txBox="1">
            <a:spLocks noChangeArrowheads="1"/>
          </p:cNvSpPr>
          <p:nvPr/>
        </p:nvSpPr>
        <p:spPr bwMode="auto">
          <a:xfrm>
            <a:off x="0" y="4953000"/>
            <a:ext cx="9144000" cy="708025"/>
          </a:xfrm>
          <a:prstGeom prst="rect">
            <a:avLst/>
          </a:prstGeom>
          <a:noFill/>
          <a:ln w="9525">
            <a:noFill/>
            <a:miter lim="800000"/>
            <a:headEnd/>
            <a:tailEnd/>
          </a:ln>
        </p:spPr>
        <p:txBody>
          <a:bodyPr>
            <a:spAutoFit/>
          </a:bodyPr>
          <a:lstStyle/>
          <a:p>
            <a:pPr algn="ctr"/>
            <a:r>
              <a:rPr lang="en-US" sz="4000" b="1">
                <a:solidFill>
                  <a:schemeClr val="bg1"/>
                </a:solidFill>
                <a:latin typeface="Times New Roman" pitchFamily="18" charset="0"/>
                <a:cs typeface="Times New Roman" pitchFamily="18" charset="0"/>
              </a:rPr>
              <a:t>Wire Strike Height</a:t>
            </a:r>
            <a:endParaRPr lang="en-US" sz="4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4583113"/>
        </p:xfrm>
        <a:graphic>
          <a:graphicData uri="http://schemas.openxmlformats.org/drawingml/2006/table">
            <a:tbl>
              <a:tblPr firstRow="1" bandRow="1">
                <a:tableStyleId>{5C22544A-7EE6-4342-B048-85BDC9FD1C3A}</a:tableStyleId>
              </a:tblPr>
              <a:tblGrid>
                <a:gridCol w="3962400"/>
                <a:gridCol w="2514600"/>
                <a:gridCol w="2667000"/>
              </a:tblGrid>
              <a:tr h="1009650">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Operating Regulation</a:t>
                      </a:r>
                    </a:p>
                  </a:txBody>
                  <a:tcPr marL="68580" marR="68580" marT="0" marB="0"/>
                </a:tc>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CY2001</a:t>
                      </a:r>
                    </a:p>
                  </a:txBody>
                  <a:tcPr marL="68580" marR="68580" marT="0" marB="0"/>
                </a:tc>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CY2006</a:t>
                      </a:r>
                    </a:p>
                  </a:txBody>
                  <a:tcPr marL="68580" marR="68580" marT="0" marB="0"/>
                </a:tc>
              </a:tr>
              <a:tr h="1009650">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Part 91</a:t>
                      </a:r>
                    </a:p>
                  </a:txBody>
                  <a:tcPr marL="68580" marR="68580" marT="0" marB="0"/>
                </a:tc>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16 (48.5%)</a:t>
                      </a:r>
                    </a:p>
                  </a:txBody>
                  <a:tcPr marL="68580" marR="68580" marT="0" marB="0"/>
                </a:tc>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21 (75.0%)</a:t>
                      </a:r>
                    </a:p>
                  </a:txBody>
                  <a:tcPr marL="68580" marR="68580" marT="0" marB="0"/>
                </a:tc>
              </a:tr>
              <a:tr h="1009650">
                <a:tc>
                  <a:txBody>
                    <a:bodyPr/>
                    <a:lstStyle/>
                    <a:p>
                      <a:pPr algn="ctr"/>
                      <a:r>
                        <a:rPr lang="en-US" sz="3200" dirty="0" smtClean="0">
                          <a:latin typeface="Times New Roman" pitchFamily="18" charset="0"/>
                          <a:cs typeface="Times New Roman" pitchFamily="18" charset="0"/>
                        </a:rPr>
                        <a:t>Low level operators</a:t>
                      </a:r>
                    </a:p>
                    <a:p>
                      <a:pPr algn="ctr"/>
                      <a:r>
                        <a:rPr lang="en-US" sz="3200" dirty="0" smtClean="0">
                          <a:latin typeface="Times New Roman" pitchFamily="18" charset="0"/>
                          <a:cs typeface="Times New Roman" pitchFamily="18" charset="0"/>
                        </a:rPr>
                        <a:t>(Parts 133/137 &amp;Public Use)</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15 (45.5%)</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5 (17.9%)</a:t>
                      </a:r>
                      <a:endParaRPr lang="en-US" sz="3200" dirty="0">
                        <a:latin typeface="Times New Roman" pitchFamily="18" charset="0"/>
                        <a:cs typeface="Times New Roman" pitchFamily="18" charset="0"/>
                      </a:endParaRPr>
                    </a:p>
                  </a:txBody>
                  <a:tcPr/>
                </a:tc>
              </a:tr>
              <a:tr h="1009650">
                <a:tc>
                  <a:txBody>
                    <a:bodyPr/>
                    <a:lstStyle/>
                    <a:p>
                      <a:pPr marL="0" marR="0" algn="ctr">
                        <a:lnSpc>
                          <a:spcPct val="115000"/>
                        </a:lnSpc>
                        <a:spcBef>
                          <a:spcPts val="0"/>
                        </a:spcBef>
                        <a:spcAft>
                          <a:spcPts val="0"/>
                        </a:spcAft>
                      </a:pPr>
                      <a:r>
                        <a:rPr lang="en-US" sz="3200" b="1" dirty="0">
                          <a:solidFill>
                            <a:schemeClr val="tx1"/>
                          </a:solidFill>
                          <a:latin typeface="Times New Roman" pitchFamily="18" charset="0"/>
                          <a:ea typeface="Calibri"/>
                          <a:cs typeface="Times New Roman" pitchFamily="18" charset="0"/>
                        </a:rPr>
                        <a:t>Total</a:t>
                      </a:r>
                      <a:endParaRPr lang="en-US" sz="320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3200" b="1" dirty="0">
                          <a:solidFill>
                            <a:schemeClr val="tx1"/>
                          </a:solidFill>
                          <a:latin typeface="Times New Roman" pitchFamily="18" charset="0"/>
                          <a:ea typeface="Calibri"/>
                          <a:cs typeface="Times New Roman" pitchFamily="18" charset="0"/>
                        </a:rPr>
                        <a:t>33 (100%)</a:t>
                      </a:r>
                      <a:endParaRPr lang="en-US" sz="320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3200" b="1" dirty="0">
                          <a:solidFill>
                            <a:schemeClr val="tx1"/>
                          </a:solidFill>
                          <a:latin typeface="Times New Roman" pitchFamily="18" charset="0"/>
                          <a:ea typeface="Calibri"/>
                          <a:cs typeface="Times New Roman" pitchFamily="18" charset="0"/>
                        </a:rPr>
                        <a:t>28 (100%)</a:t>
                      </a:r>
                      <a:endParaRPr lang="en-US" sz="3200" dirty="0">
                        <a:solidFill>
                          <a:schemeClr val="tx1"/>
                        </a:solidFill>
                        <a:latin typeface="Times New Roman" pitchFamily="18" charset="0"/>
                        <a:ea typeface="Calibri"/>
                        <a:cs typeface="Times New Roman" pitchFamily="18" charset="0"/>
                      </a:endParaRPr>
                    </a:p>
                  </a:txBody>
                  <a:tcPr marL="68580" marR="68580" marT="0" marB="0"/>
                </a:tc>
              </a:tr>
            </a:tbl>
          </a:graphicData>
        </a:graphic>
      </p:graphicFrame>
      <p:sp>
        <p:nvSpPr>
          <p:cNvPr id="15384" name="TextBox 2"/>
          <p:cNvSpPr txBox="1">
            <a:spLocks noChangeArrowheads="1"/>
          </p:cNvSpPr>
          <p:nvPr/>
        </p:nvSpPr>
        <p:spPr bwMode="auto">
          <a:xfrm>
            <a:off x="0" y="5105400"/>
            <a:ext cx="9144000" cy="584200"/>
          </a:xfrm>
          <a:prstGeom prst="rect">
            <a:avLst/>
          </a:prstGeom>
          <a:noFill/>
          <a:ln w="9525">
            <a:noFill/>
            <a:miter lim="800000"/>
            <a:headEnd/>
            <a:tailEnd/>
          </a:ln>
        </p:spPr>
        <p:txBody>
          <a:bodyPr>
            <a:spAutoFit/>
          </a:bodyPr>
          <a:lstStyle/>
          <a:p>
            <a:pPr algn="ctr"/>
            <a:r>
              <a:rPr lang="en-US" sz="3200" b="1">
                <a:solidFill>
                  <a:schemeClr val="bg1"/>
                </a:solidFill>
                <a:latin typeface="Times New Roman" pitchFamily="18" charset="0"/>
                <a:cs typeface="Times New Roman" pitchFamily="18" charset="0"/>
              </a:rPr>
              <a:t>Operating Regulation during Accident Flight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186488"/>
          </a:xfrm>
          <a:prstGeom prst="rect">
            <a:avLst/>
          </a:prstGeom>
          <a:noFill/>
        </p:spPr>
        <p:txBody>
          <a:bodyPr>
            <a:spAutoFit/>
          </a:bodyPr>
          <a:lstStyle/>
          <a:p>
            <a:pPr>
              <a:defRPr/>
            </a:pPr>
            <a:r>
              <a:rPr lang="en-US" sz="3600" dirty="0">
                <a:solidFill>
                  <a:schemeClr val="bg1"/>
                </a:solidFill>
                <a:latin typeface="Times New Roman" pitchFamily="18" charset="0"/>
                <a:ea typeface="+mn-ea"/>
                <a:cs typeface="Times New Roman" pitchFamily="18" charset="0"/>
              </a:rPr>
              <a:t>Based on the accident reports:</a:t>
            </a:r>
          </a:p>
          <a:p>
            <a:pPr>
              <a:defRPr/>
            </a:pPr>
            <a:endParaRPr lang="en-US" sz="3600" dirty="0">
              <a:solidFill>
                <a:schemeClr val="bg1"/>
              </a:solidFill>
              <a:latin typeface="Times New Roman" pitchFamily="18" charset="0"/>
              <a:ea typeface="+mn-ea"/>
              <a:cs typeface="Times New Roman" pitchFamily="18" charset="0"/>
            </a:endParaRPr>
          </a:p>
          <a:p>
            <a:pPr marL="342900" indent="-342900">
              <a:defRPr/>
            </a:pPr>
            <a:r>
              <a:rPr lang="en-US" sz="3600" dirty="0">
                <a:solidFill>
                  <a:schemeClr val="bg1"/>
                </a:solidFill>
                <a:latin typeface="Times New Roman" pitchFamily="18" charset="0"/>
                <a:ea typeface="+mn-ea"/>
                <a:cs typeface="Times New Roman" pitchFamily="18" charset="0"/>
              </a:rPr>
              <a:t>		</a:t>
            </a:r>
            <a:r>
              <a:rPr lang="en-US" sz="3600" dirty="0">
                <a:solidFill>
                  <a:schemeClr val="bg1"/>
                </a:solidFill>
                <a:latin typeface="Times New Roman" pitchFamily="18" charset="0"/>
                <a:ea typeface="+mn-ea"/>
                <a:cs typeface="Times New Roman" pitchFamily="18" charset="0"/>
                <a:sym typeface="Wingdings"/>
              </a:rPr>
              <a:t> 	Average wire accident pilot had:</a:t>
            </a:r>
          </a:p>
          <a:p>
            <a:pPr marL="342900" indent="-342900">
              <a:lnSpc>
                <a:spcPct val="150000"/>
              </a:lnSpc>
              <a:defRPr/>
            </a:pPr>
            <a:r>
              <a:rPr lang="en-US" sz="3600" dirty="0">
                <a:solidFill>
                  <a:schemeClr val="bg1"/>
                </a:solidFill>
                <a:latin typeface="Times New Roman" pitchFamily="18" charset="0"/>
                <a:ea typeface="+mn-ea"/>
                <a:cs typeface="Times New Roman" pitchFamily="18" charset="0"/>
                <a:sym typeface="Wingdings"/>
              </a:rPr>
              <a:t>			 	7225 hrs TT</a:t>
            </a:r>
          </a:p>
          <a:p>
            <a:pPr marL="342900" indent="-342900">
              <a:lnSpc>
                <a:spcPct val="150000"/>
              </a:lnSpc>
              <a:defRPr/>
            </a:pPr>
            <a:r>
              <a:rPr lang="en-US" sz="3600" dirty="0">
                <a:solidFill>
                  <a:schemeClr val="bg1"/>
                </a:solidFill>
                <a:latin typeface="Times New Roman" pitchFamily="18" charset="0"/>
                <a:ea typeface="+mn-ea"/>
                <a:cs typeface="Times New Roman" pitchFamily="18" charset="0"/>
                <a:sym typeface="Wingdings"/>
              </a:rPr>
              <a:t>			 	5230 hrs Rotorcraft</a:t>
            </a:r>
          </a:p>
          <a:p>
            <a:pPr marL="342900" indent="-342900">
              <a:lnSpc>
                <a:spcPct val="150000"/>
              </a:lnSpc>
              <a:defRPr/>
            </a:pPr>
            <a:r>
              <a:rPr lang="en-US" sz="3600" dirty="0">
                <a:solidFill>
                  <a:schemeClr val="bg1"/>
                </a:solidFill>
                <a:latin typeface="Times New Roman" pitchFamily="18" charset="0"/>
                <a:ea typeface="+mn-ea"/>
                <a:cs typeface="Times New Roman" pitchFamily="18" charset="0"/>
                <a:sym typeface="Wingdings"/>
              </a:rPr>
              <a:t>			</a:t>
            </a:r>
            <a:r>
              <a:rPr lang="en-US" sz="3600" dirty="0">
                <a:solidFill>
                  <a:schemeClr val="bg1"/>
                </a:solidFill>
                <a:latin typeface="Times New Roman" pitchFamily="18" charset="0"/>
                <a:cs typeface="Times New Roman" pitchFamily="18" charset="0"/>
                <a:sym typeface="Wingdings"/>
              </a:rPr>
              <a:t> 	1816 hrs Make &amp; Model</a:t>
            </a:r>
          </a:p>
          <a:p>
            <a:pPr marL="342900" indent="-342900">
              <a:lnSpc>
                <a:spcPct val="150000"/>
              </a:lnSpc>
              <a:defRPr/>
            </a:pPr>
            <a:endParaRPr lang="en-US" sz="3600" dirty="0">
              <a:solidFill>
                <a:schemeClr val="bg1"/>
              </a:solidFill>
              <a:latin typeface="Times New Roman" pitchFamily="18" charset="0"/>
              <a:ea typeface="+mn-ea"/>
              <a:cs typeface="Times New Roman" pitchFamily="18" charset="0"/>
              <a:sym typeface="Wingdings"/>
            </a:endParaRPr>
          </a:p>
          <a:p>
            <a:pPr marL="342900" indent="-342900">
              <a:defRPr/>
            </a:pPr>
            <a:r>
              <a:rPr lang="en-US" sz="3600" dirty="0">
                <a:solidFill>
                  <a:schemeClr val="bg1"/>
                </a:solidFill>
                <a:latin typeface="Times New Roman" pitchFamily="18" charset="0"/>
                <a:ea typeface="+mn-ea"/>
                <a:cs typeface="Times New Roman" pitchFamily="18" charset="0"/>
                <a:sym typeface="Wingdings"/>
              </a:rPr>
              <a:t>			Almost half </a:t>
            </a:r>
            <a:r>
              <a:rPr lang="en-US" sz="3600" b="1" u="sng" dirty="0">
                <a:solidFill>
                  <a:schemeClr val="bg1"/>
                </a:solidFill>
                <a:latin typeface="Times New Roman" pitchFamily="18" charset="0"/>
                <a:ea typeface="+mn-ea"/>
                <a:cs typeface="Times New Roman" pitchFamily="18" charset="0"/>
                <a:sym typeface="Wingdings"/>
              </a:rPr>
              <a:t>KNEW</a:t>
            </a:r>
            <a:r>
              <a:rPr lang="en-US" sz="3600" dirty="0">
                <a:solidFill>
                  <a:schemeClr val="bg1"/>
                </a:solidFill>
                <a:latin typeface="Times New Roman" pitchFamily="18" charset="0"/>
                <a:ea typeface="+mn-ea"/>
                <a:cs typeface="Times New Roman" pitchFamily="18" charset="0"/>
                <a:sym typeface="Wingdings"/>
              </a:rPr>
              <a:t> the wires were</a:t>
            </a:r>
          </a:p>
          <a:p>
            <a:pPr marL="342900" indent="-342900">
              <a:defRPr/>
            </a:pPr>
            <a:r>
              <a:rPr lang="en-US" sz="3600" dirty="0">
                <a:solidFill>
                  <a:schemeClr val="bg1"/>
                </a:solidFill>
                <a:latin typeface="Times New Roman" pitchFamily="18" charset="0"/>
                <a:ea typeface="+mn-ea"/>
                <a:cs typeface="Times New Roman" pitchFamily="18" charset="0"/>
                <a:sym typeface="Wingdings"/>
              </a:rPr>
              <a:t>                     there</a:t>
            </a:r>
            <a:endParaRPr lang="en-US" sz="3600" dirty="0">
              <a:solidFill>
                <a:schemeClr val="bg1"/>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905000" y="0"/>
          <a:ext cx="5257800" cy="6804025"/>
        </p:xfrm>
        <a:graphic>
          <a:graphicData uri="http://schemas.openxmlformats.org/presentationml/2006/ole">
            <p:oleObj spid="_x0000_s1026" name="Acrobat Document" r:id="rId4" imgW="7785100" imgH="10083800" progId="AcroExch.Document.7">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6a00d8341c2cc953ef017743fa0686970d-800wi.jpg"/>
          <p:cNvPicPr>
            <a:picLocks noChangeAspect="1"/>
          </p:cNvPicPr>
          <p:nvPr/>
        </p:nvPicPr>
        <p:blipFill>
          <a:blip r:embed="rId3" cstate="email"/>
          <a:srcRect/>
          <a:stretch>
            <a:fillRect/>
          </a:stretch>
        </p:blipFill>
        <p:spPr bwMode="auto">
          <a:xfrm>
            <a:off x="0" y="0"/>
            <a:ext cx="9144000" cy="689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2010-04-recently-07 a.jpg"/>
          <p:cNvPicPr>
            <a:picLocks noChangeAspect="1"/>
          </p:cNvPicPr>
          <p:nvPr/>
        </p:nvPicPr>
        <p:blipFill>
          <a:blip r:embed="rId2" cstate="email"/>
          <a:srcRect/>
          <a:stretch>
            <a:fillRect/>
          </a:stretch>
        </p:blipFill>
        <p:spPr bwMode="auto">
          <a:xfrm>
            <a:off x="-28575" y="0"/>
            <a:ext cx="9172575" cy="6835775"/>
          </a:xfrm>
          <a:prstGeom prst="rect">
            <a:avLst/>
          </a:prstGeom>
          <a:noFill/>
          <a:ln w="9525">
            <a:noFill/>
            <a:miter lim="800000"/>
            <a:headEnd/>
            <a:tailEnd/>
          </a:ln>
        </p:spPr>
      </p:pic>
      <p:pic>
        <p:nvPicPr>
          <p:cNvPr id="18435" name="Picture 2" descr="IMG_0911.jpg"/>
          <p:cNvPicPr>
            <a:picLocks noChangeAspect="1"/>
          </p:cNvPicPr>
          <p:nvPr/>
        </p:nvPicPr>
        <p:blipFill>
          <a:blip r:embed="rId3" cstate="email"/>
          <a:srcRect/>
          <a:stretch>
            <a:fillRect/>
          </a:stretch>
        </p:blipFill>
        <p:spPr bwMode="auto">
          <a:xfrm>
            <a:off x="0" y="3409950"/>
            <a:ext cx="9144000" cy="3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2010-04-recently-06 a.jpg"/>
          <p:cNvPicPr>
            <a:picLocks noChangeAspect="1"/>
          </p:cNvPicPr>
          <p:nvPr/>
        </p:nvPicPr>
        <p:blipFill>
          <a:blip r:embed="rId2" cstate="email"/>
          <a:srcRect/>
          <a:stretch>
            <a:fillRect/>
          </a:stretch>
        </p:blipFill>
        <p:spPr bwMode="auto">
          <a:xfrm>
            <a:off x="-52388" y="0"/>
            <a:ext cx="91963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ire strike 10a.jpg"/>
          <p:cNvPicPr>
            <a:picLocks noChangeAspect="1"/>
          </p:cNvPicPr>
          <p:nvPr/>
        </p:nvPicPr>
        <p:blipFill>
          <a:blip r:embed="rId2" cstate="email"/>
          <a:srcRect/>
          <a:stretch>
            <a:fillRect/>
          </a:stretch>
        </p:blipFill>
        <p:spPr bwMode="auto">
          <a:xfrm>
            <a:off x="-57150" y="381000"/>
            <a:ext cx="9258300" cy="6096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powerline1.JPG"/>
          <p:cNvPicPr>
            <a:picLocks noChangeAspect="1"/>
          </p:cNvPicPr>
          <p:nvPr/>
        </p:nvPicPr>
        <p:blipFill>
          <a:blip r:embed="rId3" cstate="email"/>
          <a:srcRect b="-676"/>
          <a:stretch>
            <a:fillRect/>
          </a:stretch>
        </p:blipFill>
        <p:spPr bwMode="auto">
          <a:xfrm>
            <a:off x="0" y="0"/>
            <a:ext cx="9144000" cy="6858000"/>
          </a:xfrm>
          <a:prstGeom prst="rect">
            <a:avLst/>
          </a:prstGeom>
          <a:noFill/>
          <a:ln w="9525">
            <a:noFill/>
            <a:miter lim="800000"/>
            <a:headEnd/>
            <a:tailEnd/>
          </a:ln>
        </p:spPr>
      </p:pic>
      <p:sp>
        <p:nvSpPr>
          <p:cNvPr id="4099" name="TextBox 2"/>
          <p:cNvSpPr txBox="1">
            <a:spLocks noChangeArrowheads="1"/>
          </p:cNvSpPr>
          <p:nvPr/>
        </p:nvSpPr>
        <p:spPr bwMode="auto">
          <a:xfrm>
            <a:off x="914400" y="304800"/>
            <a:ext cx="7391400"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Where is the Wire Environment?</a:t>
            </a:r>
          </a:p>
        </p:txBody>
      </p:sp>
      <p:sp>
        <p:nvSpPr>
          <p:cNvPr id="4100" name="TextBox 3"/>
          <p:cNvSpPr>
            <a:spLocks noChangeArrowheads="1"/>
          </p:cNvSpPr>
          <p:nvPr/>
        </p:nvSpPr>
        <p:spPr bwMode="auto">
          <a:xfrm>
            <a:off x="1371600" y="4032250"/>
            <a:ext cx="6781800" cy="2825750"/>
          </a:xfrm>
          <a:prstGeom prst="flowChartAlternateProcess">
            <a:avLst/>
          </a:prstGeom>
          <a:solidFill>
            <a:srgbClr val="FEFAC9">
              <a:alpha val="70979"/>
            </a:srgbClr>
          </a:solidFill>
          <a:ln w="9525">
            <a:noFill/>
            <a:miter lim="800000"/>
            <a:headEnd/>
            <a:tailEnd/>
          </a:ln>
        </p:spPr>
        <p:txBody>
          <a:bodyPr>
            <a:spAutoFit/>
          </a:bodyPr>
          <a:lstStyle/>
          <a:p>
            <a:r>
              <a:rPr lang="en-US" sz="3200">
                <a:latin typeface="Times New Roman" pitchFamily="18" charset="0"/>
                <a:cs typeface="Times New Roman" pitchFamily="18" charset="0"/>
              </a:rPr>
              <a:t>Except for mountainous areas, the wire environment is any airspace below 500 feet AGL. In mountainous areas it is any airspace below 500 feet above the highest ridgeline.</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130wirestrike1-1.jpg"/>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d28Kc54BAu0X50.jpg"/>
          <p:cNvPicPr>
            <a:picLocks noChangeAspect="1"/>
          </p:cNvPicPr>
          <p:nvPr/>
        </p:nvPicPr>
        <p:blipFill>
          <a:blip r:embed="rId2" cstate="email"/>
          <a:srcRect/>
          <a:stretch>
            <a:fillRect/>
          </a:stretch>
        </p:blipFill>
        <p:spPr bwMode="auto">
          <a:xfrm>
            <a:off x="-19050" y="0"/>
            <a:ext cx="91821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1_36.jpg"/>
          <p:cNvPicPr>
            <a:picLocks noChangeAspect="1"/>
          </p:cNvPicPr>
          <p:nvPr/>
        </p:nvPicPr>
        <p:blipFill>
          <a:blip r:embed="rId3" cstate="email"/>
          <a:srcRect/>
          <a:stretch>
            <a:fillRect/>
          </a:stretch>
        </p:blipFill>
        <p:spPr bwMode="auto">
          <a:xfrm>
            <a:off x="0" y="396875"/>
            <a:ext cx="9144000" cy="6064250"/>
          </a:xfrm>
          <a:prstGeom prst="rect">
            <a:avLst/>
          </a:prstGeom>
          <a:noFill/>
          <a:ln w="9525">
            <a:noFill/>
            <a:miter lim="800000"/>
            <a:headEnd/>
            <a:tailEnd/>
          </a:ln>
        </p:spPr>
      </p:pic>
      <p:sp>
        <p:nvSpPr>
          <p:cNvPr id="23555" name="TextBox 4"/>
          <p:cNvSpPr>
            <a:spLocks noChangeArrowheads="1"/>
          </p:cNvSpPr>
          <p:nvPr/>
        </p:nvSpPr>
        <p:spPr bwMode="auto">
          <a:xfrm>
            <a:off x="152400" y="4495800"/>
            <a:ext cx="4114800" cy="1838325"/>
          </a:xfrm>
          <a:prstGeom prst="flowChartAlternateProcess">
            <a:avLst/>
          </a:prstGeom>
          <a:solidFill>
            <a:srgbClr val="FEFAC9">
              <a:alpha val="67842"/>
            </a:srgbClr>
          </a:solidFill>
          <a:ln w="9525">
            <a:noFill/>
            <a:miter lim="800000"/>
            <a:headEnd/>
            <a:tailEnd/>
          </a:ln>
        </p:spPr>
        <p:txBody>
          <a:bodyPr>
            <a:spAutoFit/>
          </a:bodyPr>
          <a:lstStyle/>
          <a:p>
            <a:r>
              <a:rPr lang="en-US" sz="2800">
                <a:latin typeface="Times New Roman" pitchFamily="18" charset="0"/>
                <a:cs typeface="Times New Roman" pitchFamily="18" charset="0"/>
              </a:rPr>
              <a:t>Why such a difference?</a:t>
            </a:r>
          </a:p>
          <a:p>
            <a:endParaRPr lang="en-US">
              <a:latin typeface="Times New Roman" pitchFamily="18" charset="0"/>
              <a:cs typeface="Times New Roman" pitchFamily="18" charset="0"/>
            </a:endParaRPr>
          </a:p>
          <a:p>
            <a:r>
              <a:rPr lang="en-US" sz="2800">
                <a:latin typeface="Times New Roman" pitchFamily="18" charset="0"/>
                <a:cs typeface="Times New Roman" pitchFamily="18" charset="0"/>
              </a:rPr>
              <a:t>There are some good reasons for this</a:t>
            </a:r>
          </a:p>
        </p:txBody>
      </p:sp>
      <p:sp>
        <p:nvSpPr>
          <p:cNvPr id="23556" name="TextBox 3"/>
          <p:cNvSpPr>
            <a:spLocks noChangeArrowheads="1"/>
          </p:cNvSpPr>
          <p:nvPr/>
        </p:nvSpPr>
        <p:spPr bwMode="auto">
          <a:xfrm>
            <a:off x="0" y="0"/>
            <a:ext cx="9144000" cy="1736725"/>
          </a:xfrm>
          <a:prstGeom prst="flowChartAlternateProcess">
            <a:avLst/>
          </a:prstGeom>
          <a:solidFill>
            <a:srgbClr val="008000">
              <a:alpha val="89803"/>
            </a:srgbClr>
          </a:solidFill>
          <a:ln w="9525">
            <a:noFill/>
            <a:miter lim="800000"/>
            <a:headEnd/>
            <a:tailEnd/>
          </a:ln>
        </p:spPr>
        <p:txBody>
          <a:bodyPr>
            <a:spAutoFit/>
          </a:bodyPr>
          <a:lstStyle/>
          <a:p>
            <a:r>
              <a:rPr lang="en-US" sz="2400">
                <a:solidFill>
                  <a:schemeClr val="bg1"/>
                </a:solidFill>
                <a:latin typeface="Times New Roman" pitchFamily="18" charset="0"/>
                <a:cs typeface="Times New Roman" pitchFamily="18" charset="0"/>
              </a:rPr>
              <a:t>Considering what appears to be a very elevated risk factor, what may be surprising, is that during a 10 year period, only 2 accidents involved an aircraft conducting power line work. They were both airplanes conducting power line patrols.</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Richard_Slide43_whitetext_onshape.jpg"/>
          <p:cNvPicPr>
            <a:picLocks noChangeAspect="1"/>
          </p:cNvPicPr>
          <p:nvPr/>
        </p:nvPicPr>
        <p:blipFill>
          <a:blip r:embed="rId3" cstate="email"/>
          <a:srcRect/>
          <a:stretch>
            <a:fillRect/>
          </a:stretch>
        </p:blipFill>
        <p:spPr bwMode="auto">
          <a:xfrm>
            <a:off x="0" y="87313"/>
            <a:ext cx="9159875" cy="6542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1000px-Electricity_grid_simple-_North_America.svg.png"/>
          <p:cNvPicPr>
            <a:picLocks noChangeAspect="1"/>
          </p:cNvPicPr>
          <p:nvPr/>
        </p:nvPicPr>
        <p:blipFill>
          <a:blip r:embed="rId2" cstate="email"/>
          <a:srcRect/>
          <a:stretch>
            <a:fillRect/>
          </a:stretch>
        </p:blipFill>
        <p:spPr bwMode="auto">
          <a:xfrm>
            <a:off x="0" y="1736725"/>
            <a:ext cx="9144000"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31.jpg"/>
          <p:cNvPicPr>
            <a:picLocks noChangeAspect="1"/>
          </p:cNvPicPr>
          <p:nvPr/>
        </p:nvPicPr>
        <p:blipFill>
          <a:blip r:embed="rId2" cstate="email"/>
          <a:srcRect/>
          <a:stretch>
            <a:fillRect/>
          </a:stretch>
        </p:blipFill>
        <p:spPr bwMode="auto">
          <a:xfrm>
            <a:off x="0" y="685800"/>
            <a:ext cx="9144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8c.jpg"/>
          <p:cNvPicPr>
            <a:picLocks noChangeAspect="1"/>
          </p:cNvPicPr>
          <p:nvPr/>
        </p:nvPicPr>
        <p:blipFill>
          <a:blip r:embed="rId3" cstate="email"/>
          <a:srcRect/>
          <a:stretch>
            <a:fillRect/>
          </a:stretch>
        </p:blipFill>
        <p:spPr bwMode="auto">
          <a:xfrm>
            <a:off x="1981200" y="26988"/>
            <a:ext cx="5105400" cy="6704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3"/>
          <p:cNvPicPr>
            <a:picLocks noChangeAspect="1" noChangeArrowheads="1"/>
          </p:cNvPicPr>
          <p:nvPr/>
        </p:nvPicPr>
        <p:blipFill>
          <a:blip r:embed="rId3" cstate="email"/>
          <a:srcRect/>
          <a:stretch>
            <a:fillRect/>
          </a:stretch>
        </p:blipFill>
        <p:spPr bwMode="auto">
          <a:xfrm>
            <a:off x="0" y="457200"/>
            <a:ext cx="9112250" cy="6400800"/>
          </a:xfrm>
          <a:prstGeom prst="rect">
            <a:avLst/>
          </a:prstGeom>
          <a:noFill/>
          <a:ln w="9525">
            <a:noFill/>
            <a:miter lim="800000"/>
            <a:headEnd/>
            <a:tailEnd/>
          </a:ln>
        </p:spPr>
      </p:pic>
      <p:sp>
        <p:nvSpPr>
          <p:cNvPr id="28675" name="TextBox 2"/>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a:r>
              <a:rPr lang="en-US" sz="3200">
                <a:solidFill>
                  <a:schemeClr val="bg1"/>
                </a:solidFill>
                <a:latin typeface="Times New Roman" pitchFamily="18" charset="0"/>
                <a:cs typeface="Times New Roman" pitchFamily="18" charset="0"/>
              </a:rPr>
              <a:t>Grand Coulee Dam</a:t>
            </a:r>
          </a:p>
        </p:txBody>
      </p:sp>
      <p:sp>
        <p:nvSpPr>
          <p:cNvPr id="4" name="Right Arrow 3"/>
          <p:cNvSpPr/>
          <p:nvPr/>
        </p:nvSpPr>
        <p:spPr>
          <a:xfrm>
            <a:off x="152400" y="4495800"/>
            <a:ext cx="19050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17665072.jpg"/>
          <p:cNvPicPr>
            <a:picLocks noChangeAspect="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29699" name="TextBox 6"/>
          <p:cNvSpPr txBox="1">
            <a:spLocks noChangeArrowheads="1"/>
          </p:cNvSpPr>
          <p:nvPr/>
        </p:nvSpPr>
        <p:spPr bwMode="auto">
          <a:xfrm>
            <a:off x="152400" y="5715000"/>
            <a:ext cx="5486400" cy="830263"/>
          </a:xfrm>
          <a:prstGeom prst="rect">
            <a:avLst/>
          </a:prstGeom>
          <a:noFill/>
          <a:ln w="9525">
            <a:noFill/>
            <a:miter lim="800000"/>
            <a:headEnd/>
            <a:tailEnd/>
          </a:ln>
        </p:spPr>
        <p:txBody>
          <a:bodyPr>
            <a:spAutoFit/>
          </a:bodyPr>
          <a:lstStyle/>
          <a:p>
            <a:endParaRPr lang="en-US" sz="2400">
              <a:solidFill>
                <a:srgbClr val="FF0000"/>
              </a:solidFill>
              <a:latin typeface="Times New Roman" pitchFamily="18" charset="0"/>
              <a:cs typeface="Times New Roman" pitchFamily="18" charset="0"/>
            </a:endParaRPr>
          </a:p>
          <a:p>
            <a:endParaRPr lang="en-US" sz="2400">
              <a:solidFill>
                <a:srgbClr val="FF0000"/>
              </a:solidFill>
              <a:latin typeface="Times New Roman" pitchFamily="18" charset="0"/>
              <a:cs typeface="Times New Roman" pitchFamily="18" charset="0"/>
            </a:endParaRPr>
          </a:p>
        </p:txBody>
      </p:sp>
      <p:sp>
        <p:nvSpPr>
          <p:cNvPr id="29700" name="TextBox 6"/>
          <p:cNvSpPr>
            <a:spLocks noChangeArrowheads="1"/>
          </p:cNvSpPr>
          <p:nvPr/>
        </p:nvSpPr>
        <p:spPr bwMode="auto">
          <a:xfrm>
            <a:off x="0" y="0"/>
            <a:ext cx="4267200" cy="3638550"/>
          </a:xfrm>
          <a:prstGeom prst="flowChartAlternateProcess">
            <a:avLst/>
          </a:prstGeom>
          <a:solidFill>
            <a:srgbClr val="FEFAC9">
              <a:alpha val="58823"/>
            </a:srgbClr>
          </a:solidFill>
          <a:ln w="9525">
            <a:noFill/>
            <a:miter lim="800000"/>
            <a:headEnd/>
            <a:tailEnd/>
          </a:ln>
        </p:spPr>
        <p:txBody>
          <a:bodyPr>
            <a:spAutoFit/>
          </a:bodyPr>
          <a:lstStyle/>
          <a:p>
            <a:r>
              <a:rPr lang="ja-JP" altLang="en-US" sz="2800">
                <a:latin typeface="Times New Roman" pitchFamily="18" charset="0"/>
                <a:cs typeface="Times New Roman" pitchFamily="18" charset="0"/>
              </a:rPr>
              <a:t>‘</a:t>
            </a:r>
            <a:r>
              <a:rPr lang="en-US" altLang="ja-JP" sz="2800">
                <a:latin typeface="Times New Roman" pitchFamily="18" charset="0"/>
                <a:cs typeface="Times New Roman" pitchFamily="18" charset="0"/>
              </a:rPr>
              <a:t>I</a:t>
            </a:r>
            <a:r>
              <a:rPr lang="ja-JP" altLang="en-US" sz="2800">
                <a:latin typeface="Times New Roman" pitchFamily="18" charset="0"/>
                <a:cs typeface="Times New Roman" pitchFamily="18" charset="0"/>
              </a:rPr>
              <a:t>’</a:t>
            </a:r>
            <a:r>
              <a:rPr lang="en-US" altLang="ja-JP" sz="2800">
                <a:latin typeface="Times New Roman" pitchFamily="18" charset="0"/>
                <a:cs typeface="Times New Roman" pitchFamily="18" charset="0"/>
              </a:rPr>
              <a:t>ll be able to see the wires in time.</a:t>
            </a:r>
            <a:r>
              <a:rPr lang="ja-JP" altLang="en-US" sz="2800">
                <a:latin typeface="Times New Roman" pitchFamily="18" charset="0"/>
                <a:cs typeface="Times New Roman" pitchFamily="18" charset="0"/>
              </a:rPr>
              <a:t>’</a:t>
            </a:r>
            <a:endParaRPr lang="en-US" altLang="ja-JP" sz="2800">
              <a:latin typeface="Times New Roman" pitchFamily="18" charset="0"/>
              <a:cs typeface="Times New Roman" pitchFamily="18" charset="0"/>
            </a:endParaRPr>
          </a:p>
          <a:p>
            <a:pPr>
              <a:lnSpc>
                <a:spcPts val="1400"/>
              </a:lnSpc>
            </a:pP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Depending on the lighting conditions and background, wires and even poles and towers </a:t>
            </a:r>
          </a:p>
          <a:p>
            <a:r>
              <a:rPr lang="en-US" sz="2800">
                <a:latin typeface="Times New Roman" pitchFamily="18" charset="0"/>
                <a:cs typeface="Times New Roman" pitchFamily="18" charset="0"/>
              </a:rPr>
              <a:t>can and do disappear</a:t>
            </a:r>
            <a:r>
              <a:rPr lang="en-US" sz="2800"/>
              <a:t>. </a:t>
            </a:r>
            <a:endParaRPr lang="en-US" sz="2800">
              <a:latin typeface="Times New Roman" pitchFamily="18" charset="0"/>
              <a:cs typeface="Times New Roman" pitchFamily="18" charset="0"/>
            </a:endParaRPr>
          </a:p>
        </p:txBody>
      </p:sp>
      <p:sp>
        <p:nvSpPr>
          <p:cNvPr id="29701" name="TextBox 7"/>
          <p:cNvSpPr txBox="1">
            <a:spLocks noChangeArrowheads="1"/>
          </p:cNvSpPr>
          <p:nvPr/>
        </p:nvSpPr>
        <p:spPr bwMode="auto">
          <a:xfrm>
            <a:off x="0" y="4648200"/>
            <a:ext cx="3810000" cy="1982788"/>
          </a:xfrm>
          <a:prstGeom prst="rect">
            <a:avLst/>
          </a:prstGeom>
          <a:solidFill>
            <a:schemeClr val="bg1">
              <a:alpha val="70979"/>
            </a:schemeClr>
          </a:solidFill>
          <a:ln w="9525">
            <a:noFill/>
            <a:miter lim="800000"/>
            <a:headEnd/>
            <a:tailEnd/>
          </a:ln>
        </p:spPr>
        <p:txBody>
          <a:bodyPr>
            <a:spAutoFit/>
          </a:bodyPr>
          <a:lstStyle/>
          <a:p>
            <a:r>
              <a:rPr lang="ja-JP" altLang="en-US" sz="2800">
                <a:latin typeface="Times New Roman" pitchFamily="18" charset="0"/>
                <a:cs typeface="Times New Roman" pitchFamily="18" charset="0"/>
              </a:rPr>
              <a:t>‘</a:t>
            </a:r>
            <a:r>
              <a:rPr lang="en-US" altLang="ja-JP" sz="2800">
                <a:latin typeface="Times New Roman" pitchFamily="18" charset="0"/>
                <a:cs typeface="Times New Roman" pitchFamily="18" charset="0"/>
              </a:rPr>
              <a:t>I</a:t>
            </a:r>
            <a:r>
              <a:rPr lang="ja-JP" altLang="en-US" sz="2800">
                <a:latin typeface="Times New Roman" pitchFamily="18" charset="0"/>
                <a:cs typeface="Times New Roman" pitchFamily="18" charset="0"/>
              </a:rPr>
              <a:t>’</a:t>
            </a:r>
            <a:r>
              <a:rPr lang="en-US" altLang="ja-JP" sz="2800">
                <a:latin typeface="Times New Roman" pitchFamily="18" charset="0"/>
                <a:cs typeface="Times New Roman" pitchFamily="18" charset="0"/>
              </a:rPr>
              <a:t>ll plot it on my charts.</a:t>
            </a:r>
            <a:r>
              <a:rPr lang="ja-JP" altLang="en-US" sz="2800">
                <a:latin typeface="Times New Roman" pitchFamily="18" charset="0"/>
                <a:cs typeface="Times New Roman" pitchFamily="18" charset="0"/>
              </a:rPr>
              <a:t>’</a:t>
            </a:r>
            <a:endParaRPr lang="en-US" altLang="ja-JP" sz="2800">
              <a:latin typeface="Times New Roman" pitchFamily="18" charset="0"/>
              <a:cs typeface="Times New Roman" pitchFamily="18" charset="0"/>
            </a:endParaRPr>
          </a:p>
          <a:p>
            <a:pPr>
              <a:lnSpc>
                <a:spcPts val="1300"/>
              </a:lnSpc>
            </a:pP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Not all power lines are depicted on aeronautical charts.</a:t>
            </a:r>
            <a:endParaRPr lang="en-US" sz="2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6rgh.jpg"/>
          <p:cNvPicPr>
            <a:picLocks noChangeAspect="1"/>
          </p:cNvPicPr>
          <p:nvPr/>
        </p:nvPicPr>
        <p:blipFill>
          <a:blip r:embed="rId3" cstate="email"/>
          <a:srcRect/>
          <a:stretch>
            <a:fillRect/>
          </a:stretch>
        </p:blipFill>
        <p:spPr bwMode="auto">
          <a:xfrm>
            <a:off x="3983038" y="0"/>
            <a:ext cx="5160962" cy="6886575"/>
          </a:xfrm>
          <a:prstGeom prst="rect">
            <a:avLst/>
          </a:prstGeom>
          <a:noFill/>
          <a:ln w="9525">
            <a:noFill/>
            <a:miter lim="800000"/>
            <a:headEnd/>
            <a:tailEnd/>
          </a:ln>
        </p:spPr>
      </p:pic>
      <p:sp>
        <p:nvSpPr>
          <p:cNvPr id="30723" name="TextBox 4"/>
          <p:cNvSpPr txBox="1">
            <a:spLocks noChangeArrowheads="1"/>
          </p:cNvSpPr>
          <p:nvPr/>
        </p:nvSpPr>
        <p:spPr bwMode="auto">
          <a:xfrm>
            <a:off x="304800" y="533400"/>
            <a:ext cx="3505200" cy="1477963"/>
          </a:xfrm>
          <a:prstGeom prst="rect">
            <a:avLst/>
          </a:prstGeom>
          <a:noFill/>
          <a:ln w="9525">
            <a:noFill/>
            <a:miter lim="800000"/>
            <a:headEnd/>
            <a:tailEnd/>
          </a:ln>
        </p:spPr>
        <p:txBody>
          <a:bodyPr>
            <a:spAutoFit/>
          </a:bodyPr>
          <a:lstStyle/>
          <a:p>
            <a:r>
              <a:rPr lang="en-US" sz="2400">
                <a:solidFill>
                  <a:schemeClr val="bg1"/>
                </a:solidFill>
                <a:latin typeface="Times New Roman" pitchFamily="18" charset="0"/>
                <a:cs typeface="Times New Roman" pitchFamily="18" charset="0"/>
              </a:rPr>
              <a:t>Some of the elevated wire danger zones, include valleys </a:t>
            </a:r>
          </a:p>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owerline050720-5007gate23z.jpg"/>
          <p:cNvPicPr>
            <a:picLocks noChangeAspect="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6148" name="TextBox 3"/>
          <p:cNvSpPr txBox="1">
            <a:spLocks noChangeArrowheads="1"/>
          </p:cNvSpPr>
          <p:nvPr/>
        </p:nvSpPr>
        <p:spPr bwMode="auto">
          <a:xfrm>
            <a:off x="1219200" y="2971800"/>
            <a:ext cx="6553200" cy="3371850"/>
          </a:xfrm>
          <a:prstGeom prst="flowChartAlternateProcess">
            <a:avLst/>
          </a:prstGeom>
          <a:solidFill>
            <a:srgbClr val="000000">
              <a:alpha val="69020"/>
            </a:srgbClr>
          </a:solidFill>
          <a:ln w="9525">
            <a:noFill/>
            <a:miter lim="800000"/>
            <a:headEnd/>
            <a:tailEnd/>
          </a:ln>
        </p:spPr>
        <p:txBody>
          <a:bodyPr>
            <a:spAutoFit/>
          </a:bodyPr>
          <a:lstStyle/>
          <a:p>
            <a:pPr algn="ctr">
              <a:defRPr/>
            </a:pPr>
            <a:r>
              <a:rPr lang="en-US" sz="3200">
                <a:solidFill>
                  <a:schemeClr val="bg1"/>
                </a:solidFill>
                <a:effectLst>
                  <a:outerShdw blurRad="38100" dist="38100" dir="2700000" algn="tl">
                    <a:srgbClr val="FEFAC9"/>
                  </a:outerShdw>
                </a:effectLst>
                <a:latin typeface="Times New Roman" pitchFamily="18" charset="0"/>
                <a:cs typeface="Times New Roman" pitchFamily="18" charset="0"/>
              </a:rPr>
              <a:t>What constitutes a wire hazard?</a:t>
            </a:r>
          </a:p>
          <a:p>
            <a:pPr algn="ctr">
              <a:defRPr/>
            </a:pPr>
            <a:r>
              <a:rPr lang="en-US" sz="3200">
                <a:solidFill>
                  <a:schemeClr val="bg1"/>
                </a:solidFill>
                <a:effectLst>
                  <a:outerShdw blurRad="38100" dist="38100" dir="2700000" algn="tl">
                    <a:srgbClr val="FEFAC9"/>
                  </a:outerShdw>
                </a:effectLst>
                <a:latin typeface="Times New Roman" pitchFamily="18" charset="0"/>
                <a:cs typeface="Times New Roman" pitchFamily="18" charset="0"/>
              </a:rPr>
              <a:t>A wire hazard is any wire or structure that presents a danger to aircraft. Any aerial wires or structures that supports those wires are all considered wire hazards.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DSCN2178.jpg"/>
          <p:cNvPicPr>
            <a:picLocks noChangeAspect="1"/>
          </p:cNvPicPr>
          <p:nvPr/>
        </p:nvPicPr>
        <p:blipFill>
          <a:blip r:embed="rId2" cstate="email"/>
          <a:srcRect/>
          <a:stretch>
            <a:fillRect/>
          </a:stretch>
        </p:blipFill>
        <p:spPr bwMode="auto">
          <a:xfrm>
            <a:off x="0" y="0"/>
            <a:ext cx="5486400" cy="4114800"/>
          </a:xfrm>
          <a:prstGeom prst="rect">
            <a:avLst/>
          </a:prstGeom>
          <a:noFill/>
          <a:ln w="9525">
            <a:noFill/>
            <a:miter lim="800000"/>
            <a:headEnd/>
            <a:tailEnd/>
          </a:ln>
        </p:spPr>
      </p:pic>
      <p:pic>
        <p:nvPicPr>
          <p:cNvPr id="31747" name="Picture 2" descr="img_02851.jpg"/>
          <p:cNvPicPr>
            <a:picLocks noChangeAspect="1"/>
          </p:cNvPicPr>
          <p:nvPr/>
        </p:nvPicPr>
        <p:blipFill>
          <a:blip r:embed="rId3" cstate="email"/>
          <a:srcRect/>
          <a:stretch>
            <a:fillRect/>
          </a:stretch>
        </p:blipFill>
        <p:spPr bwMode="auto">
          <a:xfrm>
            <a:off x="5562600" y="3048000"/>
            <a:ext cx="3581400" cy="3810000"/>
          </a:xfrm>
          <a:prstGeom prst="rect">
            <a:avLst/>
          </a:prstGeom>
          <a:noFill/>
          <a:ln w="9525">
            <a:noFill/>
            <a:miter lim="800000"/>
            <a:headEnd/>
            <a:tailEnd/>
          </a:ln>
        </p:spPr>
      </p:pic>
      <p:sp>
        <p:nvSpPr>
          <p:cNvPr id="31748" name="TextBox 3"/>
          <p:cNvSpPr txBox="1">
            <a:spLocks noChangeArrowheads="1"/>
          </p:cNvSpPr>
          <p:nvPr/>
        </p:nvSpPr>
        <p:spPr bwMode="auto">
          <a:xfrm>
            <a:off x="4953000" y="0"/>
            <a:ext cx="4191000" cy="461963"/>
          </a:xfrm>
          <a:prstGeom prst="rect">
            <a:avLst/>
          </a:prstGeom>
          <a:noFill/>
          <a:ln w="9525">
            <a:noFill/>
            <a:miter lim="800000"/>
            <a:headEnd/>
            <a:tailEnd/>
          </a:ln>
        </p:spPr>
        <p:txBody>
          <a:bodyPr>
            <a:spAutoFit/>
          </a:bodyPr>
          <a:lstStyle/>
          <a:p>
            <a:pPr algn="ctr"/>
            <a:r>
              <a:rPr lang="en-US" sz="2400">
                <a:solidFill>
                  <a:schemeClr val="bg1"/>
                </a:solidFill>
                <a:latin typeface="Times New Roman" pitchFamily="18" charset="0"/>
                <a:cs typeface="Times New Roman" pitchFamily="18" charset="0"/>
              </a:rPr>
              <a:t>My helicopter has wire cutters!</a:t>
            </a:r>
          </a:p>
        </p:txBody>
      </p:sp>
      <p:sp>
        <p:nvSpPr>
          <p:cNvPr id="31749" name="TextBox 4"/>
          <p:cNvSpPr txBox="1">
            <a:spLocks noChangeArrowheads="1"/>
          </p:cNvSpPr>
          <p:nvPr/>
        </p:nvSpPr>
        <p:spPr bwMode="auto">
          <a:xfrm>
            <a:off x="5486400" y="457200"/>
            <a:ext cx="3657600" cy="2754313"/>
          </a:xfrm>
          <a:prstGeom prst="rect">
            <a:avLst/>
          </a:prstGeom>
          <a:noFill/>
          <a:ln w="9525">
            <a:noFill/>
            <a:miter lim="800000"/>
            <a:headEnd/>
            <a:tailEnd/>
          </a:ln>
        </p:spPr>
        <p:txBody>
          <a:bodyPr>
            <a:spAutoFit/>
          </a:bodyPr>
          <a:lstStyle/>
          <a:p>
            <a:r>
              <a:rPr lang="en-US" sz="2400">
                <a:solidFill>
                  <a:schemeClr val="bg1"/>
                </a:solidFill>
                <a:latin typeface="Times New Roman" pitchFamily="18" charset="0"/>
                <a:cs typeface="Times New Roman" pitchFamily="18" charset="0"/>
              </a:rPr>
              <a:t>If you had a properly installed and maintained set, were heavy enough, were going fast enough and hit the wires at the right angle, you </a:t>
            </a:r>
            <a:r>
              <a:rPr lang="en-US" sz="2400" u="sng">
                <a:solidFill>
                  <a:schemeClr val="bg1"/>
                </a:solidFill>
                <a:latin typeface="Times New Roman" pitchFamily="18" charset="0"/>
                <a:cs typeface="Times New Roman" pitchFamily="18" charset="0"/>
              </a:rPr>
              <a:t>should</a:t>
            </a:r>
            <a:r>
              <a:rPr lang="en-US" sz="2400">
                <a:solidFill>
                  <a:schemeClr val="bg1"/>
                </a:solidFill>
                <a:latin typeface="Times New Roman" pitchFamily="18" charset="0"/>
                <a:cs typeface="Times New Roman" pitchFamily="18" charset="0"/>
              </a:rPr>
              <a:t> cut wires of 3/8 to ½ inch in diameter.</a:t>
            </a:r>
          </a:p>
        </p:txBody>
      </p:sp>
      <p:sp>
        <p:nvSpPr>
          <p:cNvPr id="31750" name="TextBox 5"/>
          <p:cNvSpPr txBox="1">
            <a:spLocks noChangeArrowheads="1"/>
          </p:cNvSpPr>
          <p:nvPr/>
        </p:nvSpPr>
        <p:spPr bwMode="auto">
          <a:xfrm>
            <a:off x="152400" y="4267200"/>
            <a:ext cx="5257800" cy="2924175"/>
          </a:xfrm>
          <a:prstGeom prst="rect">
            <a:avLst/>
          </a:prstGeom>
          <a:noFill/>
          <a:ln w="9525">
            <a:noFill/>
            <a:miter lim="800000"/>
            <a:headEnd/>
            <a:tailEnd/>
          </a:ln>
        </p:spPr>
        <p:txBody>
          <a:bodyPr>
            <a:spAutoFit/>
          </a:bodyPr>
          <a:lstStyle/>
          <a:p>
            <a:r>
              <a:rPr lang="en-US" sz="2400">
                <a:solidFill>
                  <a:schemeClr val="bg1"/>
                </a:solidFill>
                <a:latin typeface="Times New Roman" pitchFamily="18" charset="0"/>
                <a:cs typeface="Times New Roman" pitchFamily="18" charset="0"/>
              </a:rPr>
              <a:t>Installed wire cutters are more of a last chance safety device. I wouldn</a:t>
            </a:r>
            <a:r>
              <a:rPr lang="ja-JP" altLang="en-US" sz="2400">
                <a:solidFill>
                  <a:schemeClr val="bg1"/>
                </a:solidFill>
                <a:latin typeface="Times New Roman" pitchFamily="18" charset="0"/>
                <a:cs typeface="Times New Roman" pitchFamily="18" charset="0"/>
              </a:rPr>
              <a:t>’</a:t>
            </a:r>
            <a:r>
              <a:rPr lang="en-US" altLang="ja-JP" sz="2400">
                <a:solidFill>
                  <a:schemeClr val="bg1"/>
                </a:solidFill>
                <a:latin typeface="Times New Roman" pitchFamily="18" charset="0"/>
                <a:cs typeface="Times New Roman" pitchFamily="18" charset="0"/>
              </a:rPr>
              <a:t>t bet my life on them</a:t>
            </a:r>
            <a:r>
              <a:rPr lang="en-US" altLang="ja-JP" sz="2000">
                <a:latin typeface="Times New Roman" pitchFamily="18" charset="0"/>
                <a:cs typeface="Times New Roman" pitchFamily="18" charset="0"/>
              </a:rPr>
              <a:t>. </a:t>
            </a:r>
          </a:p>
          <a:p>
            <a:endParaRPr lang="en-US" sz="2000">
              <a:solidFill>
                <a:schemeClr val="bg1"/>
              </a:solidFill>
              <a:latin typeface="Times New Roman" pitchFamily="18" charset="0"/>
              <a:cs typeface="Times New Roman" pitchFamily="18" charset="0"/>
            </a:endParaRPr>
          </a:p>
          <a:p>
            <a:r>
              <a:rPr lang="en-US" sz="2400">
                <a:solidFill>
                  <a:schemeClr val="bg1"/>
                </a:solidFill>
                <a:latin typeface="Times New Roman" pitchFamily="18" charset="0"/>
                <a:cs typeface="Times New Roman" pitchFamily="18" charset="0"/>
              </a:rPr>
              <a:t>Of the 11 accidents involving a wire strike in CY2006, </a:t>
            </a:r>
            <a:r>
              <a:rPr lang="en-US" sz="2400" b="1">
                <a:solidFill>
                  <a:schemeClr val="bg1"/>
                </a:solidFill>
                <a:latin typeface="Times New Roman" pitchFamily="18" charset="0"/>
                <a:cs typeface="Times New Roman" pitchFamily="18" charset="0"/>
              </a:rPr>
              <a:t>three</a:t>
            </a:r>
            <a:r>
              <a:rPr lang="en-US" sz="2400">
                <a:solidFill>
                  <a:schemeClr val="bg1"/>
                </a:solidFill>
                <a:latin typeface="Times New Roman" pitchFamily="18" charset="0"/>
                <a:cs typeface="Times New Roman" pitchFamily="18" charset="0"/>
              </a:rPr>
              <a:t> had the WSPS kit installed. </a:t>
            </a:r>
          </a:p>
          <a:p>
            <a:endParaRPr lang="en-US"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y17Gx33WVr8t0.jpg"/>
          <p:cNvPicPr>
            <a:picLocks noChangeAspect="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32771" name="TextBox 2"/>
          <p:cNvSpPr>
            <a:spLocks noChangeArrowheads="1"/>
          </p:cNvSpPr>
          <p:nvPr/>
        </p:nvSpPr>
        <p:spPr bwMode="auto">
          <a:xfrm>
            <a:off x="0" y="228600"/>
            <a:ext cx="9144000" cy="1055688"/>
          </a:xfrm>
          <a:prstGeom prst="flowChartAlternateProcess">
            <a:avLst/>
          </a:prstGeom>
          <a:solidFill>
            <a:srgbClr val="FEFAC9">
              <a:alpha val="69019"/>
            </a:srgbClr>
          </a:solidFill>
          <a:ln w="9525">
            <a:noFill/>
            <a:miter lim="800000"/>
            <a:headEnd/>
            <a:tailEnd/>
          </a:ln>
        </p:spPr>
        <p:txBody>
          <a:bodyPr>
            <a:spAutoFit/>
          </a:bodyPr>
          <a:lstStyle/>
          <a:p>
            <a:r>
              <a:rPr lang="en-US" sz="2800">
                <a:latin typeface="Times New Roman" pitchFamily="18" charset="0"/>
                <a:cs typeface="Times New Roman" pitchFamily="18" charset="0"/>
              </a:rPr>
              <a:t>Bodies of water are another high risk area. Not just rivers, but also some lakes have wires strung across them.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03lg.gif"/>
          <p:cNvPicPr>
            <a:picLocks noChangeAspect="1"/>
          </p:cNvPicPr>
          <p:nvPr/>
        </p:nvPicPr>
        <p:blipFill>
          <a:blip r:embed="rId3" cstate="email"/>
          <a:srcRect/>
          <a:stretch>
            <a:fillRect/>
          </a:stretch>
        </p:blipFill>
        <p:spPr bwMode="auto">
          <a:xfrm>
            <a:off x="3336925" y="17463"/>
            <a:ext cx="5807075" cy="6840537"/>
          </a:xfrm>
          <a:prstGeom prst="rect">
            <a:avLst/>
          </a:prstGeom>
          <a:noFill/>
          <a:ln w="9525">
            <a:noFill/>
            <a:miter lim="800000"/>
            <a:headEnd/>
            <a:tailEnd/>
          </a:ln>
        </p:spPr>
      </p:pic>
      <p:sp>
        <p:nvSpPr>
          <p:cNvPr id="33795" name="TextBox 3"/>
          <p:cNvSpPr txBox="1">
            <a:spLocks noChangeArrowheads="1"/>
          </p:cNvSpPr>
          <p:nvPr/>
        </p:nvSpPr>
        <p:spPr bwMode="auto">
          <a:xfrm>
            <a:off x="304800" y="685800"/>
            <a:ext cx="3429000" cy="5262563"/>
          </a:xfrm>
          <a:prstGeom prst="rect">
            <a:avLst/>
          </a:prstGeom>
          <a:noFill/>
          <a:ln w="9525">
            <a:noFill/>
            <a:miter lim="800000"/>
            <a:headEnd/>
            <a:tailEnd/>
          </a:ln>
        </p:spPr>
        <p:txBody>
          <a:bodyPr>
            <a:spAutoFit/>
          </a:bodyPr>
          <a:lstStyle/>
          <a:p>
            <a:r>
              <a:rPr lang="ja-JP" altLang="en-US" sz="2400">
                <a:solidFill>
                  <a:schemeClr val="bg1"/>
                </a:solidFill>
                <a:latin typeface="Times New Roman" pitchFamily="18" charset="0"/>
                <a:cs typeface="Times New Roman" pitchFamily="18" charset="0"/>
              </a:rPr>
              <a:t>‘</a:t>
            </a:r>
            <a:r>
              <a:rPr lang="en-US" altLang="ja-JP" sz="2400">
                <a:solidFill>
                  <a:schemeClr val="bg1"/>
                </a:solidFill>
                <a:latin typeface="Times New Roman" pitchFamily="18" charset="0"/>
                <a:cs typeface="Times New Roman" pitchFamily="18" charset="0"/>
              </a:rPr>
              <a:t>Well, I</a:t>
            </a:r>
            <a:r>
              <a:rPr lang="ja-JP" altLang="en-US" sz="2400">
                <a:solidFill>
                  <a:schemeClr val="bg1"/>
                </a:solidFill>
                <a:latin typeface="Times New Roman" pitchFamily="18" charset="0"/>
                <a:cs typeface="Times New Roman" pitchFamily="18" charset="0"/>
              </a:rPr>
              <a:t>’</a:t>
            </a:r>
            <a:r>
              <a:rPr lang="en-US" altLang="ja-JP" sz="2400">
                <a:solidFill>
                  <a:schemeClr val="bg1"/>
                </a:solidFill>
                <a:latin typeface="Times New Roman" pitchFamily="18" charset="0"/>
                <a:cs typeface="Times New Roman" pitchFamily="18" charset="0"/>
              </a:rPr>
              <a:t>ll look for the orange balls</a:t>
            </a:r>
            <a:r>
              <a:rPr lang="ja-JP" altLang="en-US" sz="2400">
                <a:solidFill>
                  <a:schemeClr val="bg1"/>
                </a:solidFill>
                <a:latin typeface="Times New Roman" pitchFamily="18" charset="0"/>
                <a:cs typeface="Times New Roman" pitchFamily="18" charset="0"/>
              </a:rPr>
              <a:t>’</a:t>
            </a:r>
            <a:endParaRPr lang="en-US" altLang="ja-JP" sz="2400">
              <a:solidFill>
                <a:schemeClr val="bg1"/>
              </a:solidFill>
              <a:latin typeface="Times New Roman" pitchFamily="18" charset="0"/>
              <a:cs typeface="Times New Roman" pitchFamily="18" charset="0"/>
            </a:endParaRPr>
          </a:p>
          <a:p>
            <a:endParaRPr lang="en-US" sz="2400">
              <a:solidFill>
                <a:schemeClr val="bg1"/>
              </a:solidFill>
              <a:latin typeface="Times New Roman" pitchFamily="18" charset="0"/>
              <a:cs typeface="Times New Roman" pitchFamily="18" charset="0"/>
            </a:endParaRPr>
          </a:p>
          <a:p>
            <a:r>
              <a:rPr lang="en-US" sz="2400">
                <a:solidFill>
                  <a:schemeClr val="bg1"/>
                </a:solidFill>
                <a:latin typeface="Times New Roman" pitchFamily="18" charset="0"/>
                <a:cs typeface="Times New Roman" pitchFamily="18" charset="0"/>
              </a:rPr>
              <a:t>The problem is that most wire crossings are not marked by the orange balls. And the few that are marked, just mark the lateral location of the wires, not the top or bottom wires.</a:t>
            </a:r>
          </a:p>
          <a:p>
            <a:endParaRPr lang="en-US" sz="2400">
              <a:solidFill>
                <a:schemeClr val="bg1"/>
              </a:solidFill>
              <a:latin typeface="Times New Roman" pitchFamily="18" charset="0"/>
              <a:cs typeface="Times New Roman" pitchFamily="18" charset="0"/>
            </a:endParaRPr>
          </a:p>
          <a:p>
            <a:r>
              <a:rPr lang="en-US" sz="2400">
                <a:solidFill>
                  <a:schemeClr val="bg1"/>
                </a:solidFill>
                <a:latin typeface="Times New Roman" pitchFamily="18" charset="0"/>
                <a:cs typeface="Times New Roman" pitchFamily="18" charset="0"/>
              </a:rPr>
              <a:t>Almost half of the wires hit were marked!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533400" y="381000"/>
            <a:ext cx="8077200" cy="461963"/>
          </a:xfrm>
          <a:prstGeom prst="rect">
            <a:avLst/>
          </a:prstGeom>
          <a:noFill/>
          <a:ln w="9525">
            <a:noFill/>
            <a:miter lim="800000"/>
            <a:headEnd/>
            <a:tailEnd/>
          </a:ln>
        </p:spPr>
        <p:txBody>
          <a:bodyPr>
            <a:spAutoFit/>
          </a:bodyPr>
          <a:lstStyle/>
          <a:p>
            <a:r>
              <a:rPr lang="en-US" sz="2400">
                <a:solidFill>
                  <a:schemeClr val="bg1"/>
                </a:solidFill>
                <a:latin typeface="Times New Roman" pitchFamily="18" charset="0"/>
                <a:cs typeface="Times New Roman" pitchFamily="18" charset="0"/>
              </a:rPr>
              <a:t>What can pilots do to limit their exposure to wire strikes?</a:t>
            </a:r>
          </a:p>
        </p:txBody>
      </p:sp>
      <p:sp>
        <p:nvSpPr>
          <p:cNvPr id="34819" name="TextBox 8"/>
          <p:cNvSpPr txBox="1">
            <a:spLocks noChangeArrowheads="1"/>
          </p:cNvSpPr>
          <p:nvPr/>
        </p:nvSpPr>
        <p:spPr bwMode="auto">
          <a:xfrm>
            <a:off x="533400" y="914400"/>
            <a:ext cx="7391400" cy="5262563"/>
          </a:xfrm>
          <a:prstGeom prst="rect">
            <a:avLst/>
          </a:prstGeom>
          <a:noFill/>
          <a:ln w="9525">
            <a:noFill/>
            <a:miter lim="800000"/>
            <a:headEnd/>
            <a:tailEnd/>
          </a:ln>
        </p:spPr>
        <p:txBody>
          <a:bodyPr>
            <a:spAutoFit/>
          </a:bodyPr>
          <a:lstStyle/>
          <a:p>
            <a:r>
              <a:rPr lang="en-US"/>
              <a:t>	</a:t>
            </a:r>
            <a:r>
              <a:rPr lang="en-US">
                <a:solidFill>
                  <a:schemeClr val="bg1"/>
                </a:solidFill>
                <a:latin typeface="Times New Roman" pitchFamily="18" charset="0"/>
                <a:cs typeface="Times New Roman" pitchFamily="18" charset="0"/>
                <a:sym typeface="Wingdings" pitchFamily="2" charset="2"/>
              </a:rPr>
              <a:t> </a:t>
            </a:r>
            <a:r>
              <a:rPr lang="en-US" sz="2400">
                <a:solidFill>
                  <a:schemeClr val="bg1"/>
                </a:solidFill>
                <a:latin typeface="Times New Roman" pitchFamily="18" charset="0"/>
                <a:cs typeface="Times New Roman" pitchFamily="18" charset="0"/>
                <a:sym typeface="Wingdings" pitchFamily="2" charset="2"/>
              </a:rPr>
              <a:t>	STAY OUT OF THE WIRE 				ENVIRONMENT</a:t>
            </a:r>
          </a:p>
          <a:p>
            <a:endParaRPr lang="en-US" sz="2400">
              <a:solidFill>
                <a:schemeClr val="bg1"/>
              </a:solidFill>
              <a:latin typeface="Times New Roman" pitchFamily="18" charset="0"/>
              <a:cs typeface="Times New Roman" pitchFamily="18" charset="0"/>
              <a:sym typeface="Wingdings" pitchFamily="2" charset="2"/>
            </a:endParaRPr>
          </a:p>
          <a:p>
            <a:r>
              <a:rPr lang="en-US" sz="2400">
                <a:solidFill>
                  <a:schemeClr val="bg1"/>
                </a:solidFill>
                <a:latin typeface="Times New Roman" pitchFamily="18" charset="0"/>
                <a:cs typeface="Times New Roman" pitchFamily="18" charset="0"/>
                <a:sym typeface="Wingdings" pitchFamily="2" charset="2"/>
              </a:rPr>
              <a:t>	 	Do a good recon</a:t>
            </a:r>
          </a:p>
          <a:p>
            <a:r>
              <a:rPr lang="en-US" sz="2400">
                <a:solidFill>
                  <a:schemeClr val="bg1"/>
                </a:solidFill>
                <a:latin typeface="Times New Roman" pitchFamily="18" charset="0"/>
                <a:cs typeface="Times New Roman" pitchFamily="18" charset="0"/>
                <a:sym typeface="Wingdings" pitchFamily="2" charset="2"/>
              </a:rPr>
              <a:t>		 	High Recon</a:t>
            </a:r>
          </a:p>
          <a:p>
            <a:r>
              <a:rPr lang="en-US" sz="2400">
                <a:solidFill>
                  <a:schemeClr val="bg1"/>
                </a:solidFill>
                <a:latin typeface="Times New Roman" pitchFamily="18" charset="0"/>
                <a:cs typeface="Times New Roman" pitchFamily="18" charset="0"/>
                <a:sym typeface="Wingdings" pitchFamily="2" charset="2"/>
              </a:rPr>
              <a:t>		  	Low Recon</a:t>
            </a:r>
          </a:p>
          <a:p>
            <a:r>
              <a:rPr lang="en-US" sz="2400">
                <a:solidFill>
                  <a:schemeClr val="bg1"/>
                </a:solidFill>
                <a:latin typeface="Times New Roman" pitchFamily="18" charset="0"/>
                <a:cs typeface="Times New Roman" pitchFamily="18" charset="0"/>
                <a:sym typeface="Wingdings" pitchFamily="2" charset="2"/>
              </a:rPr>
              <a:t>		 	Ground Recon</a:t>
            </a:r>
          </a:p>
          <a:p>
            <a:endParaRPr lang="en-US" sz="2400">
              <a:solidFill>
                <a:schemeClr val="bg1"/>
              </a:solidFill>
              <a:latin typeface="Times New Roman" pitchFamily="18" charset="0"/>
              <a:cs typeface="Times New Roman" pitchFamily="18" charset="0"/>
              <a:sym typeface="Wingdings" pitchFamily="2" charset="2"/>
            </a:endParaRPr>
          </a:p>
          <a:p>
            <a:r>
              <a:rPr lang="en-US" sz="2400">
                <a:solidFill>
                  <a:schemeClr val="bg1"/>
                </a:solidFill>
                <a:latin typeface="Times New Roman" pitchFamily="18" charset="0"/>
                <a:cs typeface="Times New Roman" pitchFamily="18" charset="0"/>
                <a:sym typeface="Wingdings" pitchFamily="2" charset="2"/>
              </a:rPr>
              <a:t>	 	CRM</a:t>
            </a:r>
          </a:p>
          <a:p>
            <a:endParaRPr lang="en-US" sz="2400">
              <a:solidFill>
                <a:schemeClr val="bg1"/>
              </a:solidFill>
              <a:latin typeface="Times New Roman" pitchFamily="18" charset="0"/>
              <a:cs typeface="Times New Roman" pitchFamily="18" charset="0"/>
              <a:sym typeface="Wingdings" pitchFamily="2" charset="2"/>
            </a:endParaRPr>
          </a:p>
          <a:p>
            <a:r>
              <a:rPr lang="en-US" sz="2400">
                <a:solidFill>
                  <a:schemeClr val="bg1"/>
                </a:solidFill>
                <a:latin typeface="Times New Roman" pitchFamily="18" charset="0"/>
                <a:cs typeface="Times New Roman" pitchFamily="18" charset="0"/>
                <a:sym typeface="Wingdings" pitchFamily="2" charset="2"/>
              </a:rPr>
              <a:t>	 	Anything man-made</a:t>
            </a:r>
          </a:p>
          <a:p>
            <a:r>
              <a:rPr lang="en-US" sz="2400">
                <a:solidFill>
                  <a:schemeClr val="bg1"/>
                </a:solidFill>
                <a:latin typeface="Times New Roman" pitchFamily="18" charset="0"/>
                <a:cs typeface="Times New Roman" pitchFamily="18" charset="0"/>
                <a:sym typeface="Wingdings" pitchFamily="2" charset="2"/>
              </a:rPr>
              <a:t>		 	No straight lines in nature</a:t>
            </a:r>
          </a:p>
          <a:p>
            <a:endParaRPr lang="en-US" sz="2400">
              <a:solidFill>
                <a:schemeClr val="bg1"/>
              </a:solidFill>
              <a:latin typeface="Times New Roman" pitchFamily="18" charset="0"/>
              <a:cs typeface="Times New Roman" pitchFamily="18" charset="0"/>
              <a:sym typeface="Wingdings" pitchFamily="2" charset="2"/>
            </a:endParaRPr>
          </a:p>
          <a:p>
            <a:r>
              <a:rPr lang="en-US" sz="2400">
                <a:solidFill>
                  <a:schemeClr val="bg1"/>
                </a:solidFill>
                <a:latin typeface="Times New Roman" pitchFamily="18" charset="0"/>
                <a:cs typeface="Times New Roman" pitchFamily="18" charset="0"/>
                <a:sym typeface="Wingdings" pitchFamily="2" charset="2"/>
              </a:rPr>
              <a:t>	 	Stay alert</a:t>
            </a:r>
            <a:endParaRPr lang="en-US" sz="240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0" y="0"/>
            <a:ext cx="9144000" cy="7016750"/>
          </a:xfrm>
          <a:prstGeom prst="rect">
            <a:avLst/>
          </a:prstGeom>
          <a:noFill/>
          <a:ln w="9525">
            <a:noFill/>
            <a:miter lim="800000"/>
            <a:headEnd/>
            <a:tailEnd/>
          </a:ln>
        </p:spPr>
        <p:txBody>
          <a:bodyPr>
            <a:spAutoFit/>
          </a:bodyPr>
          <a:lstStyle/>
          <a:p>
            <a:r>
              <a:rPr lang="en-US" sz="2800">
                <a:solidFill>
                  <a:schemeClr val="bg1"/>
                </a:solidFill>
                <a:latin typeface="Times New Roman" pitchFamily="18" charset="0"/>
                <a:cs typeface="Times New Roman" pitchFamily="18" charset="0"/>
              </a:rPr>
              <a:t>CONCLUSIONS  CY2006 USJHSAT Report</a:t>
            </a:r>
          </a:p>
          <a:p>
            <a:endParaRPr lang="en-US" sz="2800">
              <a:solidFill>
                <a:schemeClr val="bg1"/>
              </a:solidFill>
            </a:endParaRPr>
          </a:p>
          <a:p>
            <a:r>
              <a:rPr lang="en-US" sz="2800">
                <a:solidFill>
                  <a:schemeClr val="bg1"/>
                </a:solidFill>
                <a:latin typeface="Times New Roman" pitchFamily="18" charset="0"/>
                <a:cs typeface="Times New Roman" pitchFamily="18" charset="0"/>
              </a:rPr>
              <a:t>The strike category accidents were a significant portion (18.4%) of all CY2006 helicopter accidents. </a:t>
            </a:r>
          </a:p>
          <a:p>
            <a:endParaRPr lang="en-US" sz="2800">
              <a:solidFill>
                <a:schemeClr val="bg1"/>
              </a:solidFill>
              <a:latin typeface="Times New Roman" pitchFamily="18" charset="0"/>
              <a:cs typeface="Times New Roman" pitchFamily="18" charset="0"/>
            </a:endParaRPr>
          </a:p>
          <a:p>
            <a:r>
              <a:rPr lang="en-US" sz="2800">
                <a:solidFill>
                  <a:schemeClr val="bg1"/>
                </a:solidFill>
                <a:latin typeface="Times New Roman" pitchFamily="18" charset="0"/>
                <a:cs typeface="Times New Roman" pitchFamily="18" charset="0"/>
              </a:rPr>
              <a:t>	Primary Issues:</a:t>
            </a:r>
          </a:p>
          <a:p>
            <a:r>
              <a:rPr lang="en-US" sz="2800">
                <a:solidFill>
                  <a:schemeClr val="bg1"/>
                </a:solidFill>
                <a:latin typeface="Times New Roman" pitchFamily="18" charset="0"/>
                <a:cs typeface="Times New Roman" pitchFamily="18" charset="0"/>
              </a:rPr>
              <a:t> 		1.	Poor Aeronautical Decision Making</a:t>
            </a:r>
          </a:p>
          <a:p>
            <a:r>
              <a:rPr lang="en-US" sz="2800">
                <a:solidFill>
                  <a:schemeClr val="bg1"/>
                </a:solidFill>
                <a:latin typeface="Times New Roman" pitchFamily="18" charset="0"/>
                <a:cs typeface="Times New Roman" pitchFamily="18" charset="0"/>
              </a:rPr>
              <a:t>		2.	Poor Risk Assessment</a:t>
            </a:r>
          </a:p>
          <a:p>
            <a:endParaRPr lang="en-US" sz="2800">
              <a:solidFill>
                <a:schemeClr val="bg1"/>
              </a:solidFill>
              <a:latin typeface="Times New Roman" pitchFamily="18" charset="0"/>
              <a:cs typeface="Times New Roman" pitchFamily="18" charset="0"/>
            </a:endParaRPr>
          </a:p>
          <a:p>
            <a:r>
              <a:rPr lang="en-US" sz="2800">
                <a:solidFill>
                  <a:schemeClr val="bg1"/>
                </a:solidFill>
                <a:latin typeface="Times New Roman" pitchFamily="18" charset="0"/>
                <a:cs typeface="Times New Roman" pitchFamily="18" charset="0"/>
              </a:rPr>
              <a:t>	Recommended Interventions:</a:t>
            </a:r>
          </a:p>
          <a:p>
            <a:r>
              <a:rPr lang="en-US" sz="2800">
                <a:solidFill>
                  <a:schemeClr val="bg1"/>
                </a:solidFill>
                <a:latin typeface="Times New Roman" pitchFamily="18" charset="0"/>
                <a:cs typeface="Times New Roman" pitchFamily="18" charset="0"/>
              </a:rPr>
              <a:t>		1.	More aeronautical decision-making 				training, </a:t>
            </a:r>
          </a:p>
          <a:p>
            <a:r>
              <a:rPr lang="en-US" sz="2800">
                <a:solidFill>
                  <a:schemeClr val="bg1"/>
                </a:solidFill>
                <a:latin typeface="Times New Roman" pitchFamily="18" charset="0"/>
                <a:cs typeface="Times New Roman" pitchFamily="18" charset="0"/>
              </a:rPr>
              <a:t>		2.	Better company SOPs, standardization, and 			training.</a:t>
            </a:r>
          </a:p>
          <a:p>
            <a:endParaRPr lang="en-US" sz="2000" b="1">
              <a:solidFill>
                <a:schemeClr val="bg1"/>
              </a:solidFill>
              <a:latin typeface="Times New Roman" pitchFamily="18" charset="0"/>
              <a:cs typeface="Times New Roman" pitchFamily="18" charset="0"/>
            </a:endParaRPr>
          </a:p>
          <a:p>
            <a:endParaRPr lang="en-US" sz="2000">
              <a:solidFill>
                <a:schemeClr val="bg1"/>
              </a:solidFill>
              <a:latin typeface="Times New Roman" pitchFamily="18" charset="0"/>
              <a:cs typeface="Times New Roman" pitchFamily="18" charset="0"/>
            </a:endParaRPr>
          </a:p>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228600" y="228600"/>
            <a:ext cx="8001000" cy="6129338"/>
          </a:xfrm>
          <a:prstGeom prst="rect">
            <a:avLst/>
          </a:prstGeom>
          <a:noFill/>
          <a:ln w="9525">
            <a:noFill/>
            <a:miter lim="800000"/>
            <a:headEnd/>
            <a:tailEnd/>
          </a:ln>
        </p:spPr>
        <p:txBody>
          <a:bodyPr>
            <a:spAutoFit/>
          </a:bodyPr>
          <a:lstStyle/>
          <a:p>
            <a:r>
              <a:rPr lang="en-US" sz="3200" b="1">
                <a:solidFill>
                  <a:schemeClr val="bg1"/>
                </a:solidFill>
                <a:latin typeface="Times New Roman" pitchFamily="18" charset="0"/>
                <a:cs typeface="Times New Roman" pitchFamily="18" charset="0"/>
              </a:rPr>
              <a:t>RECOMMENDATIONS </a:t>
            </a:r>
            <a:r>
              <a:rPr lang="en-US" sz="1400">
                <a:solidFill>
                  <a:schemeClr val="bg1"/>
                </a:solidFill>
                <a:latin typeface="Times New Roman" pitchFamily="18" charset="0"/>
                <a:cs typeface="Times New Roman" pitchFamily="18" charset="0"/>
              </a:rPr>
              <a:t>CY2006 USJHSAT Report</a:t>
            </a:r>
            <a:endParaRPr lang="en-US" sz="1400" b="1">
              <a:solidFill>
                <a:schemeClr val="bg1"/>
              </a:solidFill>
              <a:latin typeface="Times New Roman" pitchFamily="18" charset="0"/>
              <a:cs typeface="Times New Roman" pitchFamily="18" charset="0"/>
            </a:endParaRPr>
          </a:p>
          <a:p>
            <a:pPr>
              <a:lnSpc>
                <a:spcPts val="1000"/>
              </a:lnSpc>
            </a:pPr>
            <a:endParaRPr lang="en-US">
              <a:solidFill>
                <a:schemeClr val="bg1"/>
              </a:solidFill>
              <a:latin typeface="Times New Roman" pitchFamily="18" charset="0"/>
              <a:cs typeface="Times New Roman" pitchFamily="18" charset="0"/>
            </a:endParaRPr>
          </a:p>
          <a:p>
            <a:pPr>
              <a:buFontTx/>
              <a:buAutoNum type="arabicPeriod"/>
            </a:pPr>
            <a:r>
              <a:rPr lang="en-US" sz="2800">
                <a:solidFill>
                  <a:schemeClr val="bg1"/>
                </a:solidFill>
                <a:latin typeface="Times New Roman" pitchFamily="18" charset="0"/>
                <a:cs typeface="Times New Roman" pitchFamily="18" charset="0"/>
              </a:rPr>
              <a:t> </a:t>
            </a:r>
            <a:r>
              <a:rPr lang="en-US" sz="3200">
                <a:solidFill>
                  <a:schemeClr val="bg1"/>
                </a:solidFill>
                <a:latin typeface="Times New Roman" pitchFamily="18" charset="0"/>
                <a:cs typeface="Times New Roman" pitchFamily="18" charset="0"/>
              </a:rPr>
              <a:t>An SMS program that includes significant </a:t>
            </a:r>
          </a:p>
          <a:p>
            <a:r>
              <a:rPr lang="en-US" sz="3200">
                <a:solidFill>
                  <a:schemeClr val="bg1"/>
                </a:solidFill>
                <a:latin typeface="Times New Roman" pitchFamily="18" charset="0"/>
                <a:cs typeface="Times New Roman" pitchFamily="18" charset="0"/>
              </a:rPr>
              <a:t>   strike-related  recognition and avoidance </a:t>
            </a:r>
          </a:p>
          <a:p>
            <a:r>
              <a:rPr lang="en-US" sz="3200">
                <a:solidFill>
                  <a:schemeClr val="bg1"/>
                </a:solidFill>
                <a:latin typeface="Times New Roman" pitchFamily="18" charset="0"/>
                <a:cs typeface="Times New Roman" pitchFamily="18" charset="0"/>
              </a:rPr>
              <a:t>   training.</a:t>
            </a:r>
          </a:p>
          <a:p>
            <a:r>
              <a:rPr lang="en-US" sz="3200">
                <a:solidFill>
                  <a:schemeClr val="bg1"/>
                </a:solidFill>
                <a:latin typeface="Times New Roman" pitchFamily="18" charset="0"/>
                <a:cs typeface="Times New Roman" pitchFamily="18" charset="0"/>
              </a:rPr>
              <a:t>2. Mission-specific training.</a:t>
            </a:r>
          </a:p>
          <a:p>
            <a:pPr>
              <a:buFontTx/>
              <a:buAutoNum type="arabicPeriod" startAt="3"/>
            </a:pPr>
            <a:r>
              <a:rPr lang="en-US" sz="3200">
                <a:solidFill>
                  <a:schemeClr val="bg1"/>
                </a:solidFill>
                <a:latin typeface="Times New Roman" pitchFamily="18" charset="0"/>
                <a:cs typeface="Times New Roman" pitchFamily="18" charset="0"/>
              </a:rPr>
              <a:t> Operational control implementation and  </a:t>
            </a:r>
          </a:p>
          <a:p>
            <a:r>
              <a:rPr lang="en-US" sz="3200">
                <a:solidFill>
                  <a:schemeClr val="bg1"/>
                </a:solidFill>
                <a:latin typeface="Times New Roman" pitchFamily="18" charset="0"/>
                <a:cs typeface="Times New Roman" pitchFamily="18" charset="0"/>
              </a:rPr>
              <a:t>    enhancement (including company   </a:t>
            </a:r>
          </a:p>
          <a:p>
            <a:r>
              <a:rPr lang="en-US" sz="3200">
                <a:solidFill>
                  <a:schemeClr val="bg1"/>
                </a:solidFill>
                <a:latin typeface="Times New Roman" pitchFamily="18" charset="0"/>
                <a:cs typeface="Times New Roman" pitchFamily="18" charset="0"/>
              </a:rPr>
              <a:t>    monitoring and enforcement).</a:t>
            </a:r>
          </a:p>
          <a:p>
            <a:r>
              <a:rPr lang="en-US" sz="3200">
                <a:solidFill>
                  <a:schemeClr val="bg1"/>
                </a:solidFill>
                <a:latin typeface="Times New Roman" pitchFamily="18" charset="0"/>
                <a:cs typeface="Times New Roman" pitchFamily="18" charset="0"/>
              </a:rPr>
              <a:t>4. Risk management training – low altitude </a:t>
            </a:r>
          </a:p>
          <a:p>
            <a:r>
              <a:rPr lang="en-US" sz="3200">
                <a:solidFill>
                  <a:schemeClr val="bg1"/>
                </a:solidFill>
                <a:latin typeface="Times New Roman" pitchFamily="18" charset="0"/>
                <a:cs typeface="Times New Roman" pitchFamily="18" charset="0"/>
              </a:rPr>
              <a:t>    operations.</a:t>
            </a:r>
          </a:p>
          <a:p>
            <a:r>
              <a:rPr lang="en-US" sz="3200">
                <a:solidFill>
                  <a:schemeClr val="bg1"/>
                </a:solidFill>
                <a:latin typeface="Times New Roman" pitchFamily="18" charset="0"/>
                <a:cs typeface="Times New Roman" pitchFamily="18" charset="0"/>
              </a:rPr>
              <a:t>5. Maintain the minimum safe altitude for the </a:t>
            </a:r>
          </a:p>
          <a:p>
            <a:r>
              <a:rPr lang="en-US" sz="3200">
                <a:solidFill>
                  <a:schemeClr val="bg1"/>
                </a:solidFill>
                <a:latin typeface="Times New Roman" pitchFamily="18" charset="0"/>
                <a:cs typeface="Times New Roman" pitchFamily="18" charset="0"/>
              </a:rPr>
              <a:t>    operation.</a:t>
            </a:r>
            <a:endParaRPr lang="en-US" sz="3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0" y="304800"/>
            <a:ext cx="9144000" cy="708025"/>
          </a:xfrm>
          <a:prstGeom prst="rect">
            <a:avLst/>
          </a:prstGeom>
          <a:noFill/>
          <a:ln w="9525">
            <a:noFill/>
            <a:miter lim="800000"/>
            <a:headEnd/>
            <a:tailEnd/>
          </a:ln>
        </p:spPr>
        <p:txBody>
          <a:bodyPr>
            <a:spAutoFit/>
          </a:bodyPr>
          <a:lstStyle/>
          <a:p>
            <a:pPr algn="ctr"/>
            <a:r>
              <a:rPr lang="en-US" sz="4000" b="1">
                <a:solidFill>
                  <a:schemeClr val="bg1"/>
                </a:solidFill>
                <a:latin typeface="Modern No. 20" pitchFamily="18" charset="0"/>
              </a:rPr>
              <a:t>Met Towers </a:t>
            </a:r>
            <a:endParaRPr lang="en-US" sz="4000">
              <a:solidFill>
                <a:schemeClr val="bg1"/>
              </a:solidFill>
              <a:latin typeface="Modern No. 20" pitchFamily="18" charset="0"/>
            </a:endParaRPr>
          </a:p>
        </p:txBody>
      </p:sp>
      <p:sp>
        <p:nvSpPr>
          <p:cNvPr id="37891" name="TextBox 2"/>
          <p:cNvSpPr txBox="1">
            <a:spLocks noChangeArrowheads="1"/>
          </p:cNvSpPr>
          <p:nvPr/>
        </p:nvSpPr>
        <p:spPr bwMode="auto">
          <a:xfrm>
            <a:off x="0" y="914400"/>
            <a:ext cx="9144000" cy="461963"/>
          </a:xfrm>
          <a:prstGeom prst="rect">
            <a:avLst/>
          </a:prstGeom>
          <a:noFill/>
          <a:ln w="9525">
            <a:noFill/>
            <a:miter lim="800000"/>
            <a:headEnd/>
            <a:tailEnd/>
          </a:ln>
        </p:spPr>
        <p:txBody>
          <a:bodyPr>
            <a:spAutoFit/>
          </a:bodyPr>
          <a:lstStyle/>
          <a:p>
            <a:pPr algn="ctr"/>
            <a:r>
              <a:rPr lang="en-US" sz="2400">
                <a:solidFill>
                  <a:schemeClr val="bg1"/>
                </a:solidFill>
                <a:latin typeface="Modern No. 20" pitchFamily="18" charset="0"/>
              </a:rPr>
              <a:t>(Meteorological towers) </a:t>
            </a:r>
          </a:p>
        </p:txBody>
      </p:sp>
      <p:sp>
        <p:nvSpPr>
          <p:cNvPr id="37892" name="TextBox 3"/>
          <p:cNvSpPr txBox="1">
            <a:spLocks noChangeArrowheads="1"/>
          </p:cNvSpPr>
          <p:nvPr/>
        </p:nvSpPr>
        <p:spPr bwMode="auto">
          <a:xfrm>
            <a:off x="0" y="3810000"/>
            <a:ext cx="9144000" cy="646113"/>
          </a:xfrm>
          <a:prstGeom prst="rect">
            <a:avLst/>
          </a:prstGeom>
          <a:noFill/>
          <a:ln w="9525">
            <a:noFill/>
            <a:miter lim="800000"/>
            <a:headEnd/>
            <a:tailEnd/>
          </a:ln>
        </p:spPr>
        <p:txBody>
          <a:bodyPr>
            <a:spAutoFit/>
          </a:bodyPr>
          <a:lstStyle/>
          <a:p>
            <a:r>
              <a:rPr lang="en-US" sz="3600">
                <a:solidFill>
                  <a:schemeClr val="bg1"/>
                </a:solidFill>
                <a:latin typeface="Modern No. 20" pitchFamily="18" charset="0"/>
              </a:rPr>
              <a:t>Possible hazard to low altitude flight operations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0" y="228600"/>
            <a:ext cx="9144000" cy="646113"/>
          </a:xfrm>
          <a:prstGeom prst="rect">
            <a:avLst/>
          </a:prstGeom>
          <a:noFill/>
          <a:ln w="9525">
            <a:noFill/>
            <a:miter lim="800000"/>
            <a:headEnd/>
            <a:tailEnd/>
          </a:ln>
        </p:spPr>
        <p:txBody>
          <a:bodyPr>
            <a:spAutoFit/>
          </a:bodyPr>
          <a:lstStyle/>
          <a:p>
            <a:pPr algn="ctr"/>
            <a:r>
              <a:rPr lang="en-US" sz="3600" b="1">
                <a:solidFill>
                  <a:schemeClr val="bg1"/>
                </a:solidFill>
                <a:latin typeface="Modern No. 20" pitchFamily="18" charset="0"/>
              </a:rPr>
              <a:t>Met Towers </a:t>
            </a:r>
            <a:endParaRPr lang="en-US" sz="3600">
              <a:solidFill>
                <a:schemeClr val="bg1"/>
              </a:solidFill>
              <a:latin typeface="Modern No. 20" pitchFamily="18" charset="0"/>
            </a:endParaRPr>
          </a:p>
        </p:txBody>
      </p:sp>
      <p:sp>
        <p:nvSpPr>
          <p:cNvPr id="38915" name="TextBox 2"/>
          <p:cNvSpPr txBox="1">
            <a:spLocks noChangeArrowheads="1"/>
          </p:cNvSpPr>
          <p:nvPr/>
        </p:nvSpPr>
        <p:spPr bwMode="auto">
          <a:xfrm>
            <a:off x="0" y="914400"/>
            <a:ext cx="9144000" cy="2246313"/>
          </a:xfrm>
          <a:prstGeom prst="rect">
            <a:avLst/>
          </a:prstGeom>
          <a:noFill/>
          <a:ln w="9525">
            <a:noFill/>
            <a:miter lim="800000"/>
            <a:headEnd/>
            <a:tailEnd/>
          </a:ln>
        </p:spPr>
        <p:txBody>
          <a:bodyPr>
            <a:spAutoFit/>
          </a:bodyPr>
          <a:lstStyle/>
          <a:p>
            <a:r>
              <a:rPr lang="en-US" sz="2800">
                <a:solidFill>
                  <a:schemeClr val="bg1"/>
                </a:solidFill>
                <a:latin typeface="Modern No. 20" pitchFamily="18" charset="0"/>
              </a:rPr>
              <a:t>MET towers </a:t>
            </a:r>
          </a:p>
          <a:p>
            <a:r>
              <a:rPr lang="en-US" sz="2800">
                <a:solidFill>
                  <a:schemeClr val="bg1"/>
                </a:solidFill>
                <a:latin typeface="Modern No. 20" pitchFamily="18" charset="0"/>
              </a:rPr>
              <a:t>(Meteorological towers) </a:t>
            </a:r>
          </a:p>
          <a:p>
            <a:endParaRPr lang="en-US" sz="2800">
              <a:solidFill>
                <a:schemeClr val="bg1"/>
              </a:solidFill>
              <a:latin typeface="Modern No. 20" pitchFamily="18" charset="0"/>
            </a:endParaRPr>
          </a:p>
          <a:p>
            <a:pPr>
              <a:buFont typeface="Wingdings" pitchFamily="2" charset="2"/>
              <a:buChar char="F"/>
            </a:pPr>
            <a:r>
              <a:rPr lang="en-US" sz="2800">
                <a:solidFill>
                  <a:schemeClr val="bg1"/>
                </a:solidFill>
                <a:latin typeface="Modern No. 20" pitchFamily="18" charset="0"/>
                <a:sym typeface="Wingdings" pitchFamily="2" charset="2"/>
              </a:rPr>
              <a:t> A</a:t>
            </a:r>
            <a:r>
              <a:rPr lang="en-US" sz="2800">
                <a:solidFill>
                  <a:schemeClr val="bg1"/>
                </a:solidFill>
                <a:latin typeface="Modern No. 20" pitchFamily="18" charset="0"/>
              </a:rPr>
              <a:t>re used to gather wind data necessary for site evaluation</a:t>
            </a:r>
          </a:p>
          <a:p>
            <a:r>
              <a:rPr lang="en-US" sz="2800">
                <a:solidFill>
                  <a:schemeClr val="bg1"/>
                </a:solidFill>
                <a:latin typeface="Modern No. 20" pitchFamily="18" charset="0"/>
              </a:rPr>
              <a:t>     and development of wind energy projects. </a:t>
            </a:r>
          </a:p>
        </p:txBody>
      </p:sp>
      <p:sp>
        <p:nvSpPr>
          <p:cNvPr id="38916" name="TextBox 3"/>
          <p:cNvSpPr txBox="1">
            <a:spLocks noChangeArrowheads="1"/>
          </p:cNvSpPr>
          <p:nvPr/>
        </p:nvSpPr>
        <p:spPr bwMode="auto">
          <a:xfrm>
            <a:off x="0" y="3962400"/>
            <a:ext cx="9144000" cy="1384300"/>
          </a:xfrm>
          <a:prstGeom prst="rect">
            <a:avLst/>
          </a:prstGeom>
          <a:noFill/>
          <a:ln w="9525">
            <a:noFill/>
            <a:miter lim="800000"/>
            <a:headEnd/>
            <a:tailEnd/>
          </a:ln>
        </p:spPr>
        <p:txBody>
          <a:bodyPr>
            <a:spAutoFit/>
          </a:bodyPr>
          <a:lstStyle/>
          <a:p>
            <a:pPr>
              <a:buFont typeface="Wingdings" pitchFamily="2" charset="2"/>
              <a:buChar char="F"/>
            </a:pPr>
            <a:r>
              <a:rPr lang="en-US" sz="2800">
                <a:solidFill>
                  <a:schemeClr val="bg1"/>
                </a:solidFill>
                <a:latin typeface="Modern No. 20" pitchFamily="18" charset="0"/>
              </a:rPr>
              <a:t> They can be erected very rapidly and may be on site from a</a:t>
            </a:r>
          </a:p>
          <a:p>
            <a:r>
              <a:rPr lang="en-US" sz="2800">
                <a:solidFill>
                  <a:schemeClr val="bg1"/>
                </a:solidFill>
                <a:latin typeface="Modern No. 20" pitchFamily="18" charset="0"/>
              </a:rPr>
              <a:t>     few days to up to a year or longer. Four men less than 4 </a:t>
            </a:r>
          </a:p>
          <a:p>
            <a:r>
              <a:rPr lang="en-US" sz="2800">
                <a:solidFill>
                  <a:schemeClr val="bg1"/>
                </a:solidFill>
                <a:latin typeface="Modern No. 20" pitchFamily="18" charset="0"/>
              </a:rPr>
              <a:t>     hours, up or down.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3met twr.jpg"/>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17met twr.jpg"/>
          <p:cNvPicPr>
            <a:picLocks noChangeAspect="1"/>
          </p:cNvPicPr>
          <p:nvPr/>
        </p:nvPicPr>
        <p:blipFill>
          <a:blip r:embed="rId2" cstate="email"/>
          <a:srcRect/>
          <a:stretch>
            <a:fillRect/>
          </a:stretch>
        </p:blipFill>
        <p:spPr bwMode="auto">
          <a:xfrm>
            <a:off x="1014413" y="0"/>
            <a:ext cx="6329362"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609600" y="457200"/>
            <a:ext cx="8229600" cy="6096000"/>
          </a:xfrm>
          <a:prstGeom prst="rect">
            <a:avLst/>
          </a:prstGeom>
          <a:noFill/>
          <a:ln w="9525">
            <a:noFill/>
            <a:miter lim="800000"/>
            <a:headEnd/>
            <a:tailEnd/>
          </a:ln>
        </p:spPr>
        <p:txBody>
          <a:bodyPr>
            <a:spAutoFit/>
          </a:bodyPr>
          <a:lstStyle/>
          <a:p>
            <a:r>
              <a:rPr lang="en-US" sz="2800">
                <a:solidFill>
                  <a:schemeClr val="bg1"/>
                </a:solidFill>
                <a:latin typeface="Times New Roman" pitchFamily="18" charset="0"/>
                <a:cs typeface="Times New Roman" pitchFamily="18" charset="0"/>
              </a:rPr>
              <a:t>Here are a few statistics.  2009</a:t>
            </a:r>
          </a:p>
          <a:p>
            <a:pPr>
              <a:lnSpc>
                <a:spcPct val="150000"/>
              </a:lnSpc>
            </a:pPr>
            <a:r>
              <a:rPr lang="en-US" sz="2800">
                <a:solidFill>
                  <a:schemeClr val="bg1"/>
                </a:solidFill>
                <a:latin typeface="Times New Roman" pitchFamily="18" charset="0"/>
                <a:cs typeface="Times New Roman" pitchFamily="18" charset="0"/>
                <a:sym typeface="Wingdings" pitchFamily="2" charset="2"/>
              </a:rPr>
              <a:t></a:t>
            </a:r>
            <a:r>
              <a:rPr lang="en-US" sz="2800">
                <a:solidFill>
                  <a:schemeClr val="bg1"/>
                </a:solidFill>
                <a:latin typeface="Times New Roman" pitchFamily="18" charset="0"/>
                <a:cs typeface="Times New Roman" pitchFamily="18" charset="0"/>
              </a:rPr>
              <a:t>	177,446  airplanes flew an average of 107 hrs/yr</a:t>
            </a:r>
          </a:p>
          <a:p>
            <a:pPr>
              <a:lnSpc>
                <a:spcPct val="150000"/>
              </a:lnSpc>
            </a:pPr>
            <a:r>
              <a:rPr lang="en-US" sz="2800">
                <a:solidFill>
                  <a:schemeClr val="bg1"/>
                </a:solidFill>
                <a:latin typeface="Times New Roman" pitchFamily="18" charset="0"/>
                <a:cs typeface="Times New Roman" pitchFamily="18" charset="0"/>
              </a:rPr>
              <a:t>	</a:t>
            </a:r>
            <a:r>
              <a:rPr lang="en-US" sz="2800">
                <a:solidFill>
                  <a:schemeClr val="bg1"/>
                </a:solidFill>
                <a:latin typeface="Times New Roman" pitchFamily="18" charset="0"/>
                <a:cs typeface="Times New Roman" pitchFamily="18" charset="0"/>
                <a:sym typeface="Wingdings" pitchFamily="2" charset="2"/>
              </a:rPr>
              <a:t> </a:t>
            </a:r>
            <a:r>
              <a:rPr lang="en-US" sz="2800">
                <a:solidFill>
                  <a:schemeClr val="bg1"/>
                </a:solidFill>
                <a:latin typeface="Times New Roman" pitchFamily="18" charset="0"/>
                <a:cs typeface="Times New Roman" pitchFamily="18" charset="0"/>
              </a:rPr>
              <a:t>	8% low level</a:t>
            </a:r>
          </a:p>
          <a:p>
            <a:pPr>
              <a:lnSpc>
                <a:spcPts val="1400"/>
              </a:lnSpc>
            </a:pPr>
            <a:endParaRPr lang="en-US" sz="2800">
              <a:solidFill>
                <a:schemeClr val="bg1"/>
              </a:solidFill>
              <a:latin typeface="Times New Roman" pitchFamily="18" charset="0"/>
              <a:cs typeface="Times New Roman" pitchFamily="18" charset="0"/>
              <a:sym typeface="Wingdings" pitchFamily="2" charset="2"/>
            </a:endParaRPr>
          </a:p>
          <a:p>
            <a:r>
              <a:rPr lang="en-US" sz="2800">
                <a:solidFill>
                  <a:schemeClr val="bg1"/>
                </a:solidFill>
                <a:latin typeface="Times New Roman" pitchFamily="18" charset="0"/>
                <a:cs typeface="Times New Roman" pitchFamily="18" charset="0"/>
                <a:sym typeface="Wingdings" pitchFamily="2" charset="2"/>
              </a:rPr>
              <a:t> </a:t>
            </a:r>
            <a:r>
              <a:rPr lang="en-US" sz="2800">
                <a:solidFill>
                  <a:schemeClr val="bg1"/>
                </a:solidFill>
                <a:latin typeface="Times New Roman" pitchFamily="18" charset="0"/>
                <a:cs typeface="Times New Roman" pitchFamily="18" charset="0"/>
              </a:rPr>
              <a:t>	9,984 helicopters flew an average of 300 hrs/yr</a:t>
            </a:r>
          </a:p>
          <a:p>
            <a:pPr>
              <a:lnSpc>
                <a:spcPct val="150000"/>
              </a:lnSpc>
            </a:pPr>
            <a:r>
              <a:rPr lang="en-US" sz="2800">
                <a:solidFill>
                  <a:schemeClr val="bg1"/>
                </a:solidFill>
                <a:latin typeface="Times New Roman" pitchFamily="18" charset="0"/>
                <a:cs typeface="Times New Roman" pitchFamily="18" charset="0"/>
              </a:rPr>
              <a:t>	</a:t>
            </a:r>
            <a:r>
              <a:rPr lang="en-US" sz="2800">
                <a:solidFill>
                  <a:schemeClr val="bg1"/>
                </a:solidFill>
                <a:latin typeface="Times New Roman" pitchFamily="18" charset="0"/>
                <a:cs typeface="Times New Roman" pitchFamily="18" charset="0"/>
                <a:sym typeface="Wingdings" pitchFamily="2" charset="2"/>
              </a:rPr>
              <a:t> </a:t>
            </a:r>
            <a:r>
              <a:rPr lang="en-US" sz="2800">
                <a:solidFill>
                  <a:schemeClr val="bg1"/>
                </a:solidFill>
                <a:latin typeface="Times New Roman" pitchFamily="18" charset="0"/>
                <a:cs typeface="Times New Roman" pitchFamily="18" charset="0"/>
              </a:rPr>
              <a:t>	29% low level</a:t>
            </a:r>
          </a:p>
          <a:p>
            <a:pPr>
              <a:lnSpc>
                <a:spcPts val="1500"/>
              </a:lnSpc>
            </a:pPr>
            <a:endParaRPr lang="en-US" sz="2800">
              <a:solidFill>
                <a:schemeClr val="bg1"/>
              </a:solidFill>
              <a:latin typeface="Times New Roman" pitchFamily="18" charset="0"/>
              <a:cs typeface="Times New Roman" pitchFamily="18" charset="0"/>
            </a:endParaRPr>
          </a:p>
          <a:p>
            <a:r>
              <a:rPr lang="en-US" sz="2800">
                <a:solidFill>
                  <a:schemeClr val="bg1"/>
                </a:solidFill>
                <a:latin typeface="Times New Roman" pitchFamily="18" charset="0"/>
                <a:cs typeface="Times New Roman" pitchFamily="18" charset="0"/>
                <a:sym typeface="Wingdings" pitchFamily="2" charset="2"/>
              </a:rPr>
              <a:t> </a:t>
            </a:r>
            <a:r>
              <a:rPr lang="en-US" sz="2800">
                <a:solidFill>
                  <a:schemeClr val="bg1"/>
                </a:solidFill>
                <a:latin typeface="Times New Roman" pitchFamily="18" charset="0"/>
                <a:cs typeface="Times New Roman" pitchFamily="18" charset="0"/>
              </a:rPr>
              <a:t>	Helicopters </a:t>
            </a:r>
          </a:p>
          <a:p>
            <a:pPr>
              <a:lnSpc>
                <a:spcPct val="150000"/>
              </a:lnSpc>
            </a:pPr>
            <a:r>
              <a:rPr lang="en-US" sz="2800">
                <a:solidFill>
                  <a:schemeClr val="bg1"/>
                </a:solidFill>
                <a:latin typeface="Times New Roman" pitchFamily="18" charset="0"/>
                <a:cs typeface="Times New Roman" pitchFamily="18" charset="0"/>
              </a:rPr>
              <a:t>	</a:t>
            </a:r>
            <a:r>
              <a:rPr lang="en-US" sz="2800">
                <a:solidFill>
                  <a:schemeClr val="bg1"/>
                </a:solidFill>
                <a:latin typeface="Times New Roman" pitchFamily="18" charset="0"/>
                <a:cs typeface="Times New Roman" pitchFamily="18" charset="0"/>
                <a:sym typeface="Wingdings" pitchFamily="2" charset="2"/>
              </a:rPr>
              <a:t> </a:t>
            </a:r>
            <a:r>
              <a:rPr lang="en-US" sz="2800">
                <a:solidFill>
                  <a:schemeClr val="bg1"/>
                </a:solidFill>
                <a:latin typeface="Times New Roman" pitchFamily="18" charset="0"/>
                <a:cs typeface="Times New Roman" pitchFamily="18" charset="0"/>
              </a:rPr>
              <a:t>	42% low level / fatality rate 37%</a:t>
            </a:r>
          </a:p>
          <a:p>
            <a:pPr>
              <a:lnSpc>
                <a:spcPct val="150000"/>
              </a:lnSpc>
            </a:pPr>
            <a:r>
              <a:rPr lang="en-US" sz="2800">
                <a:solidFill>
                  <a:schemeClr val="bg1"/>
                </a:solidFill>
                <a:latin typeface="Times New Roman" pitchFamily="18" charset="0"/>
                <a:cs typeface="Times New Roman" pitchFamily="18" charset="0"/>
              </a:rPr>
              <a:t>	</a:t>
            </a:r>
            <a:r>
              <a:rPr lang="en-US" sz="2800">
                <a:solidFill>
                  <a:schemeClr val="bg1"/>
                </a:solidFill>
                <a:latin typeface="Times New Roman" pitchFamily="18" charset="0"/>
                <a:cs typeface="Times New Roman" pitchFamily="18" charset="0"/>
                <a:sym typeface="Wingdings" pitchFamily="2" charset="2"/>
              </a:rPr>
              <a:t> </a:t>
            </a:r>
            <a:r>
              <a:rPr lang="en-US" sz="2800">
                <a:solidFill>
                  <a:schemeClr val="bg1"/>
                </a:solidFill>
                <a:latin typeface="Times New Roman" pitchFamily="18" charset="0"/>
                <a:cs typeface="Times New Roman" pitchFamily="18" charset="0"/>
              </a:rPr>
              <a:t>	Not low level / fatality rate 53%</a:t>
            </a:r>
          </a:p>
          <a:p>
            <a:pPr>
              <a:lnSpc>
                <a:spcPct val="150000"/>
              </a:lnSpc>
            </a:pPr>
            <a:endParaRPr lang="en-US" sz="2400">
              <a:solidFill>
                <a:schemeClr val="bg1"/>
              </a:solidFill>
              <a:latin typeface="Times New Roman" pitchFamily="18" charset="0"/>
              <a:cs typeface="Times New Roman" pitchFamily="18" charset="0"/>
            </a:endParaRPr>
          </a:p>
          <a:p>
            <a:pPr>
              <a:lnSpc>
                <a:spcPct val="150000"/>
              </a:lnSpc>
            </a:pPr>
            <a:endParaRPr lang="en-US" sz="24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7met twr.jpg"/>
          <p:cNvPicPr>
            <a:picLocks noChangeAspect="1"/>
          </p:cNvPicPr>
          <p:nvPr/>
        </p:nvPicPr>
        <p:blipFill>
          <a:blip r:embed="rId2" cstate="email"/>
          <a:srcRect/>
          <a:stretch>
            <a:fillRect/>
          </a:stretch>
        </p:blipFill>
        <p:spPr bwMode="auto">
          <a:xfrm>
            <a:off x="-19050" y="381000"/>
            <a:ext cx="9163050" cy="60833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9319_169806206631_169764461631_3789795_4383668_n.jpg"/>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9144000" cy="708025"/>
          </a:xfrm>
          <a:prstGeom prst="rect">
            <a:avLst/>
          </a:prstGeom>
          <a:noFill/>
          <a:ln w="9525">
            <a:noFill/>
            <a:miter lim="800000"/>
            <a:headEnd/>
            <a:tailEnd/>
          </a:ln>
        </p:spPr>
        <p:txBody>
          <a:bodyPr>
            <a:spAutoFit/>
          </a:bodyPr>
          <a:lstStyle/>
          <a:p>
            <a:pPr algn="ctr"/>
            <a:r>
              <a:rPr lang="en-US" sz="4000" b="1">
                <a:solidFill>
                  <a:schemeClr val="bg1"/>
                </a:solidFill>
                <a:latin typeface="Modern No. 20" pitchFamily="18" charset="0"/>
              </a:rPr>
              <a:t>Met Towers </a:t>
            </a:r>
            <a:endParaRPr lang="en-US" sz="4000">
              <a:solidFill>
                <a:schemeClr val="bg1"/>
              </a:solidFill>
              <a:latin typeface="Modern No. 20" pitchFamily="18" charset="0"/>
            </a:endParaRPr>
          </a:p>
        </p:txBody>
      </p:sp>
      <p:sp>
        <p:nvSpPr>
          <p:cNvPr id="44035" name="TextBox 2"/>
          <p:cNvSpPr txBox="1">
            <a:spLocks noChangeArrowheads="1"/>
          </p:cNvSpPr>
          <p:nvPr/>
        </p:nvSpPr>
        <p:spPr bwMode="auto">
          <a:xfrm>
            <a:off x="0" y="1371600"/>
            <a:ext cx="9144000" cy="4524375"/>
          </a:xfrm>
          <a:prstGeom prst="rect">
            <a:avLst/>
          </a:prstGeom>
          <a:noFill/>
          <a:ln w="9525">
            <a:noFill/>
            <a:miter lim="800000"/>
            <a:headEnd/>
            <a:tailEnd/>
          </a:ln>
        </p:spPr>
        <p:txBody>
          <a:bodyPr>
            <a:spAutoFit/>
          </a:bodyPr>
          <a:lstStyle/>
          <a:p>
            <a:pPr>
              <a:buFont typeface="Wingdings" pitchFamily="2" charset="2"/>
              <a:buChar char="F"/>
            </a:pPr>
            <a:r>
              <a:rPr lang="en-US" sz="3200">
                <a:solidFill>
                  <a:schemeClr val="bg1"/>
                </a:solidFill>
                <a:latin typeface="Modern No. 20" pitchFamily="18" charset="0"/>
              </a:rPr>
              <a:t> Towers generally range in height from 30, 50, 60</a:t>
            </a:r>
          </a:p>
          <a:p>
            <a:r>
              <a:rPr lang="en-US" sz="3200">
                <a:solidFill>
                  <a:schemeClr val="bg1"/>
                </a:solidFill>
                <a:latin typeface="Modern No. 20" pitchFamily="18" charset="0"/>
              </a:rPr>
              <a:t>     and 80 meter tall. </a:t>
            </a:r>
          </a:p>
          <a:p>
            <a:r>
              <a:rPr lang="en-US" sz="3200">
                <a:solidFill>
                  <a:schemeClr val="bg1"/>
                </a:solidFill>
                <a:latin typeface="Modern No. 20" pitchFamily="18" charset="0"/>
              </a:rPr>
              <a:t> </a:t>
            </a:r>
          </a:p>
          <a:p>
            <a:pPr>
              <a:buFont typeface="Wingdings" pitchFamily="2" charset="2"/>
              <a:buChar char="F"/>
            </a:pPr>
            <a:r>
              <a:rPr lang="en-US" sz="3200">
                <a:solidFill>
                  <a:schemeClr val="bg1"/>
                </a:solidFill>
                <a:latin typeface="Modern No. 20" pitchFamily="18" charset="0"/>
              </a:rPr>
              <a:t>Any tower less than 200 feet in height is not</a:t>
            </a:r>
          </a:p>
          <a:p>
            <a:r>
              <a:rPr lang="en-US" sz="3200">
                <a:solidFill>
                  <a:schemeClr val="bg1"/>
                </a:solidFill>
                <a:latin typeface="Modern No. 20" pitchFamily="18" charset="0"/>
              </a:rPr>
              <a:t>    required by regulation to be marked or lighted. </a:t>
            </a:r>
          </a:p>
          <a:p>
            <a:endParaRPr lang="en-US" sz="3200">
              <a:solidFill>
                <a:schemeClr val="bg1"/>
              </a:solidFill>
              <a:latin typeface="Modern No. 20" pitchFamily="18" charset="0"/>
            </a:endParaRPr>
          </a:p>
          <a:p>
            <a:pPr>
              <a:buFont typeface="Wingdings" pitchFamily="2" charset="2"/>
              <a:buChar char="F"/>
            </a:pPr>
            <a:r>
              <a:rPr lang="en-US" sz="3200">
                <a:solidFill>
                  <a:schemeClr val="bg1"/>
                </a:solidFill>
                <a:latin typeface="Modern No. 20" pitchFamily="18" charset="0"/>
              </a:rPr>
              <a:t>At this time there is no standardized notification</a:t>
            </a:r>
          </a:p>
          <a:p>
            <a:r>
              <a:rPr lang="en-US" sz="3200">
                <a:solidFill>
                  <a:schemeClr val="bg1"/>
                </a:solidFill>
                <a:latin typeface="Modern No. 20" pitchFamily="18" charset="0"/>
              </a:rPr>
              <a:t>    system in place to indicate when and where these</a:t>
            </a:r>
          </a:p>
          <a:p>
            <a:r>
              <a:rPr lang="en-US" sz="3200">
                <a:solidFill>
                  <a:schemeClr val="bg1"/>
                </a:solidFill>
                <a:latin typeface="Modern No. 20" pitchFamily="18" charset="0"/>
              </a:rPr>
              <a:t>    towers are erected.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email"/>
          <a:srcRect/>
          <a:stretch>
            <a:fillRect/>
          </a:stretch>
        </p:blipFill>
        <p:spPr bwMode="auto">
          <a:xfrm>
            <a:off x="533400" y="0"/>
            <a:ext cx="8135938" cy="6096000"/>
          </a:xfrm>
          <a:prstGeom prst="rect">
            <a:avLst/>
          </a:prstGeom>
          <a:noFill/>
          <a:ln w="9525">
            <a:noFill/>
            <a:miter lim="800000"/>
            <a:headEnd/>
            <a:tailEnd/>
          </a:ln>
        </p:spPr>
      </p:pic>
      <p:sp>
        <p:nvSpPr>
          <p:cNvPr id="45059" name="TextBox 3"/>
          <p:cNvSpPr txBox="1">
            <a:spLocks noChangeArrowheads="1"/>
          </p:cNvSpPr>
          <p:nvPr/>
        </p:nvSpPr>
        <p:spPr bwMode="auto">
          <a:xfrm>
            <a:off x="762000" y="6096000"/>
            <a:ext cx="7696200" cy="646113"/>
          </a:xfrm>
          <a:prstGeom prst="rect">
            <a:avLst/>
          </a:prstGeom>
          <a:noFill/>
          <a:ln w="9525">
            <a:noFill/>
            <a:miter lim="800000"/>
            <a:headEnd/>
            <a:tailEnd/>
          </a:ln>
        </p:spPr>
        <p:txBody>
          <a:bodyPr>
            <a:spAutoFit/>
          </a:bodyPr>
          <a:lstStyle/>
          <a:p>
            <a:pPr algn="ctr"/>
            <a:r>
              <a:rPr lang="en-US" sz="3600">
                <a:solidFill>
                  <a:schemeClr val="bg1"/>
                </a:solidFill>
                <a:latin typeface="Modern No. 20" pitchFamily="18" charset="0"/>
              </a:rPr>
              <a:t>Standard footprint of a tower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0" y="533400"/>
            <a:ext cx="9144000" cy="830263"/>
          </a:xfrm>
          <a:prstGeom prst="rect">
            <a:avLst/>
          </a:prstGeom>
          <a:noFill/>
          <a:ln w="9525">
            <a:noFill/>
            <a:miter lim="800000"/>
            <a:headEnd/>
            <a:tailEnd/>
          </a:ln>
        </p:spPr>
        <p:txBody>
          <a:bodyPr>
            <a:spAutoFit/>
          </a:bodyPr>
          <a:lstStyle/>
          <a:p>
            <a:pPr algn="ctr"/>
            <a:r>
              <a:rPr lang="en-US" sz="4800">
                <a:solidFill>
                  <a:schemeClr val="bg1"/>
                </a:solidFill>
                <a:latin typeface="Modern No. 20" pitchFamily="18" charset="0"/>
              </a:rPr>
              <a:t>Met Tower Photos</a:t>
            </a:r>
          </a:p>
        </p:txBody>
      </p:sp>
      <p:sp>
        <p:nvSpPr>
          <p:cNvPr id="46083" name="TextBox 2"/>
          <p:cNvSpPr txBox="1">
            <a:spLocks noChangeArrowheads="1"/>
          </p:cNvSpPr>
          <p:nvPr/>
        </p:nvSpPr>
        <p:spPr bwMode="auto">
          <a:xfrm>
            <a:off x="0" y="1295400"/>
            <a:ext cx="9144000" cy="3046413"/>
          </a:xfrm>
          <a:prstGeom prst="rect">
            <a:avLst/>
          </a:prstGeom>
          <a:noFill/>
          <a:ln w="9525">
            <a:noFill/>
            <a:miter lim="800000"/>
            <a:headEnd/>
            <a:tailEnd/>
          </a:ln>
        </p:spPr>
        <p:txBody>
          <a:bodyPr>
            <a:spAutoFit/>
          </a:bodyPr>
          <a:lstStyle/>
          <a:p>
            <a:r>
              <a:rPr lang="en-US" sz="3200">
                <a:solidFill>
                  <a:schemeClr val="bg1"/>
                </a:solidFill>
                <a:latin typeface="Modern No. 20" pitchFamily="18" charset="0"/>
              </a:rPr>
              <a:t>The following photos were taken :</a:t>
            </a:r>
          </a:p>
          <a:p>
            <a:pPr lvl="1">
              <a:buFontTx/>
              <a:buChar char="-"/>
            </a:pPr>
            <a:r>
              <a:rPr lang="en-US" sz="3200">
                <a:solidFill>
                  <a:schemeClr val="bg1"/>
                </a:solidFill>
                <a:latin typeface="Modern No. 20" pitchFamily="18" charset="0"/>
              </a:rPr>
              <a:t>At designated </a:t>
            </a:r>
          </a:p>
          <a:p>
            <a:pPr lvl="1"/>
            <a:r>
              <a:rPr lang="en-US" sz="3200">
                <a:solidFill>
                  <a:schemeClr val="bg1"/>
                </a:solidFill>
                <a:latin typeface="Modern No. 20" pitchFamily="18" charset="0"/>
              </a:rPr>
              <a:t>	</a:t>
            </a:r>
          </a:p>
          <a:p>
            <a:pPr lvl="1">
              <a:buFontTx/>
              <a:buChar char="-"/>
            </a:pPr>
            <a:r>
              <a:rPr lang="en-US" sz="3200">
                <a:solidFill>
                  <a:schemeClr val="bg1"/>
                </a:solidFill>
                <a:latin typeface="Modern No. 20" pitchFamily="18" charset="0"/>
              </a:rPr>
              <a:t>Between: 12:15 and 12:30 PM local time</a:t>
            </a:r>
          </a:p>
          <a:p>
            <a:endParaRPr lang="en-US" sz="3200">
              <a:solidFill>
                <a:schemeClr val="bg1"/>
              </a:solidFill>
              <a:latin typeface="Modern No. 20" pitchFamily="18" charset="0"/>
            </a:endParaRPr>
          </a:p>
          <a:p>
            <a:pPr lvl="1">
              <a:buFontTx/>
              <a:buChar char="-"/>
            </a:pPr>
            <a:r>
              <a:rPr lang="en-US" sz="3200">
                <a:solidFill>
                  <a:schemeClr val="bg1"/>
                </a:solidFill>
                <a:latin typeface="Modern No. 20" pitchFamily="18" charset="0"/>
              </a:rPr>
              <a:t>At a distance of 1/8 of a mile (660 feet)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2400" b="1">
                <a:solidFill>
                  <a:schemeClr val="bg1"/>
                </a:solidFill>
                <a:latin typeface="Modern No. 20" pitchFamily="18" charset="0"/>
              </a:rPr>
              <a:t>Sachs Tower</a:t>
            </a:r>
          </a:p>
          <a:p>
            <a:pPr algn="ctr"/>
            <a:r>
              <a:rPr lang="en-US" sz="2400" b="1">
                <a:solidFill>
                  <a:schemeClr val="bg1"/>
                </a:solidFill>
                <a:latin typeface="Modern No. 20" pitchFamily="18" charset="0"/>
              </a:rPr>
              <a:t>500</a:t>
            </a:r>
            <a:r>
              <a:rPr lang="ja-JP" altLang="en-US" sz="2400" b="1">
                <a:solidFill>
                  <a:schemeClr val="bg1"/>
                </a:solidFill>
                <a:latin typeface="Modern No. 20" pitchFamily="18" charset="0"/>
              </a:rPr>
              <a:t>’</a:t>
            </a:r>
            <a:r>
              <a:rPr lang="en-US" altLang="ja-JP" sz="2400" b="1">
                <a:solidFill>
                  <a:schemeClr val="bg1"/>
                </a:solidFill>
                <a:latin typeface="Modern No. 20" pitchFamily="18" charset="0"/>
              </a:rPr>
              <a:t>  North View </a:t>
            </a:r>
            <a:endParaRPr lang="en-US" sz="2400">
              <a:solidFill>
                <a:schemeClr val="bg1"/>
              </a:solidFill>
              <a:latin typeface="Modern No. 20" pitchFamily="18" charset="0"/>
            </a:endParaRPr>
          </a:p>
        </p:txBody>
      </p:sp>
      <p:pic>
        <p:nvPicPr>
          <p:cNvPr id="47107" name="Picture 2"/>
          <p:cNvPicPr>
            <a:picLocks noChangeAspect="1" noChangeArrowheads="1"/>
          </p:cNvPicPr>
          <p:nvPr/>
        </p:nvPicPr>
        <p:blipFill>
          <a:blip r:embed="rId3" cstate="email"/>
          <a:srcRect/>
          <a:stretch>
            <a:fillRect/>
          </a:stretch>
        </p:blipFill>
        <p:spPr bwMode="auto">
          <a:xfrm>
            <a:off x="0" y="171450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0" y="0"/>
            <a:ext cx="9144000" cy="461963"/>
          </a:xfrm>
          <a:prstGeom prst="rect">
            <a:avLst/>
          </a:prstGeom>
          <a:noFill/>
          <a:ln w="9525">
            <a:noFill/>
            <a:miter lim="800000"/>
            <a:headEnd/>
            <a:tailEnd/>
          </a:ln>
        </p:spPr>
        <p:txBody>
          <a:bodyPr>
            <a:spAutoFit/>
          </a:bodyPr>
          <a:lstStyle/>
          <a:p>
            <a:pPr algn="ctr"/>
            <a:r>
              <a:rPr lang="en-US" sz="2400" b="1">
                <a:solidFill>
                  <a:schemeClr val="bg1"/>
                </a:solidFill>
                <a:latin typeface="Modern No. 20" pitchFamily="18" charset="0"/>
              </a:rPr>
              <a:t>Greenslade Tower 500</a:t>
            </a:r>
            <a:r>
              <a:rPr lang="ja-JP" altLang="en-US" sz="2400" b="1">
                <a:solidFill>
                  <a:schemeClr val="bg1"/>
                </a:solidFill>
                <a:latin typeface="Modern No. 20" pitchFamily="18" charset="0"/>
              </a:rPr>
              <a:t>’</a:t>
            </a:r>
            <a:r>
              <a:rPr lang="en-US" altLang="ja-JP" sz="2400" b="1">
                <a:solidFill>
                  <a:schemeClr val="bg1"/>
                </a:solidFill>
                <a:latin typeface="Modern No. 20" pitchFamily="18" charset="0"/>
              </a:rPr>
              <a:t> North View </a:t>
            </a:r>
            <a:endParaRPr lang="en-US" sz="2400">
              <a:solidFill>
                <a:schemeClr val="bg1"/>
              </a:solidFill>
              <a:latin typeface="Modern No. 20" pitchFamily="18" charset="0"/>
            </a:endParaRPr>
          </a:p>
        </p:txBody>
      </p:sp>
      <p:pic>
        <p:nvPicPr>
          <p:cNvPr id="48131" name="Picture 2"/>
          <p:cNvPicPr>
            <a:picLocks noChangeAspect="1" noChangeArrowheads="1"/>
          </p:cNvPicPr>
          <p:nvPr/>
        </p:nvPicPr>
        <p:blipFill>
          <a:blip r:embed="rId3" cstate="email"/>
          <a:srcRect/>
          <a:stretch>
            <a:fillRect/>
          </a:stretch>
        </p:blipFill>
        <p:spPr bwMode="auto">
          <a:xfrm>
            <a:off x="1295400" y="506413"/>
            <a:ext cx="6781800" cy="6351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email"/>
          <a:srcRect/>
          <a:stretch>
            <a:fillRect/>
          </a:stretch>
        </p:blipFill>
        <p:spPr bwMode="auto">
          <a:xfrm>
            <a:off x="0" y="1371600"/>
            <a:ext cx="9144000" cy="5486400"/>
          </a:xfrm>
          <a:prstGeom prst="rect">
            <a:avLst/>
          </a:prstGeom>
          <a:noFill/>
          <a:ln w="9525">
            <a:noFill/>
            <a:miter lim="800000"/>
            <a:headEnd/>
            <a:tailEnd/>
          </a:ln>
        </p:spPr>
      </p:pic>
      <p:sp>
        <p:nvSpPr>
          <p:cNvPr id="49155" name="TextBox 2"/>
          <p:cNvSpPr txBox="1">
            <a:spLocks noChangeArrowheads="1"/>
          </p:cNvSpPr>
          <p:nvPr/>
        </p:nvSpPr>
        <p:spPr bwMode="auto">
          <a:xfrm>
            <a:off x="0" y="228600"/>
            <a:ext cx="9144000" cy="1230313"/>
          </a:xfrm>
          <a:prstGeom prst="rect">
            <a:avLst/>
          </a:prstGeom>
          <a:noFill/>
          <a:ln w="9525">
            <a:noFill/>
            <a:miter lim="800000"/>
            <a:headEnd/>
            <a:tailEnd/>
          </a:ln>
        </p:spPr>
        <p:txBody>
          <a:bodyPr>
            <a:spAutoFit/>
          </a:bodyPr>
          <a:lstStyle/>
          <a:p>
            <a:pPr algn="ctr"/>
            <a:r>
              <a:rPr lang="en-US" sz="2800" b="1">
                <a:solidFill>
                  <a:schemeClr val="bg1"/>
                </a:solidFill>
                <a:latin typeface="Modern No. 20" pitchFamily="18" charset="0"/>
              </a:rPr>
              <a:t>Heins Tower 300’ </a:t>
            </a:r>
          </a:p>
          <a:p>
            <a:pPr algn="ctr"/>
            <a:r>
              <a:rPr lang="en-US" sz="2800" b="1">
                <a:solidFill>
                  <a:schemeClr val="bg1"/>
                </a:solidFill>
                <a:latin typeface="Modern No. 20" pitchFamily="18" charset="0"/>
              </a:rPr>
              <a:t>East View </a:t>
            </a:r>
            <a:endParaRPr lang="en-US" sz="2800">
              <a:solidFill>
                <a:schemeClr val="bg1"/>
              </a:solidFill>
              <a:latin typeface="Modern No. 20" pitchFamily="18" charset="0"/>
            </a:endParaRPr>
          </a:p>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email"/>
          <a:srcRect/>
          <a:stretch>
            <a:fillRect/>
          </a:stretch>
        </p:blipFill>
        <p:spPr bwMode="auto">
          <a:xfrm>
            <a:off x="0" y="1401763"/>
            <a:ext cx="9194800" cy="5456237"/>
          </a:xfrm>
          <a:prstGeom prst="rect">
            <a:avLst/>
          </a:prstGeom>
          <a:noFill/>
          <a:ln w="9525">
            <a:noFill/>
            <a:miter lim="800000"/>
            <a:headEnd/>
            <a:tailEnd/>
          </a:ln>
        </p:spPr>
      </p:pic>
      <p:sp>
        <p:nvSpPr>
          <p:cNvPr id="50179" name="TextBox 2"/>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2400" b="1">
                <a:solidFill>
                  <a:schemeClr val="bg1"/>
                </a:solidFill>
                <a:latin typeface="Times New Roman" pitchFamily="18" charset="0"/>
                <a:cs typeface="Times New Roman" pitchFamily="18" charset="0"/>
              </a:rPr>
              <a:t>Heins Tower 100’ </a:t>
            </a:r>
          </a:p>
          <a:p>
            <a:pPr algn="ctr"/>
            <a:r>
              <a:rPr lang="en-US" sz="2400" b="1">
                <a:solidFill>
                  <a:schemeClr val="bg1"/>
                </a:solidFill>
                <a:latin typeface="Times New Roman" pitchFamily="18" charset="0"/>
                <a:cs typeface="Times New Roman" pitchFamily="18" charset="0"/>
              </a:rPr>
              <a:t>South View </a:t>
            </a:r>
            <a:endParaRPr lang="en-US" sz="240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838200" y="1447800"/>
            <a:ext cx="7391400" cy="1754188"/>
          </a:xfrm>
          <a:prstGeom prst="rect">
            <a:avLst/>
          </a:prstGeom>
          <a:noFill/>
          <a:ln w="9525">
            <a:noFill/>
            <a:miter lim="800000"/>
            <a:headEnd/>
            <a:tailEnd/>
          </a:ln>
        </p:spPr>
        <p:txBody>
          <a:bodyPr>
            <a:spAutoFit/>
          </a:bodyPr>
          <a:lstStyle/>
          <a:p>
            <a:r>
              <a:rPr lang="en-US">
                <a:solidFill>
                  <a:schemeClr val="bg1"/>
                </a:solidFill>
              </a:rPr>
              <a:t>http://www.rotor.com/Publications/HAIVideosLibrary/SurvivingtheWiresEnvironment.aspx</a:t>
            </a:r>
          </a:p>
          <a:p>
            <a:endParaRPr lang="en-US">
              <a:solidFill>
                <a:schemeClr val="bg1"/>
              </a:solidFill>
            </a:endParaRPr>
          </a:p>
          <a:p>
            <a:endParaRPr lang="en-US">
              <a:solidFill>
                <a:schemeClr val="bg1"/>
              </a:solidFill>
            </a:endParaRPr>
          </a:p>
          <a:p>
            <a:r>
              <a:rPr lang="en-US">
                <a:solidFill>
                  <a:schemeClr val="bg1"/>
                </a:solidFill>
              </a:rPr>
              <a:t>Utilities/Aviation Specialist's Inc</a:t>
            </a:r>
          </a:p>
          <a:p>
            <a:r>
              <a:rPr lang="en-US">
                <a:solidFill>
                  <a:schemeClr val="bg1"/>
                </a:solidFill>
              </a:rPr>
              <a:t>www.helicoptersafety.com</a:t>
            </a:r>
          </a:p>
        </p:txBody>
      </p:sp>
      <p:sp>
        <p:nvSpPr>
          <p:cNvPr id="51203" name="TextBox 3"/>
          <p:cNvSpPr txBox="1">
            <a:spLocks noChangeArrowheads="1"/>
          </p:cNvSpPr>
          <p:nvPr/>
        </p:nvSpPr>
        <p:spPr bwMode="auto">
          <a:xfrm>
            <a:off x="609600" y="381000"/>
            <a:ext cx="3581400" cy="584200"/>
          </a:xfrm>
          <a:prstGeom prst="rect">
            <a:avLst/>
          </a:prstGeom>
          <a:noFill/>
          <a:ln w="9525">
            <a:noFill/>
            <a:miter lim="800000"/>
            <a:headEnd/>
            <a:tailEnd/>
          </a:ln>
        </p:spPr>
        <p:txBody>
          <a:bodyPr>
            <a:spAutoFit/>
          </a:bodyPr>
          <a:lstStyle/>
          <a:p>
            <a:r>
              <a:rPr lang="en-US" sz="3200">
                <a:solidFill>
                  <a:schemeClr val="bg1"/>
                </a:solidFill>
                <a:latin typeface="Times New Roman" pitchFamily="18" charset="0"/>
                <a:cs typeface="Times New Roman" pitchFamily="18" charset="0"/>
              </a:rPr>
              <a:t>Resources</a:t>
            </a:r>
          </a:p>
        </p:txBody>
      </p:sp>
      <p:sp>
        <p:nvSpPr>
          <p:cNvPr id="51204" name="TextBox 4"/>
          <p:cNvSpPr txBox="1">
            <a:spLocks noChangeArrowheads="1"/>
          </p:cNvSpPr>
          <p:nvPr/>
        </p:nvSpPr>
        <p:spPr bwMode="auto">
          <a:xfrm>
            <a:off x="762000" y="3429000"/>
            <a:ext cx="7467600" cy="1477963"/>
          </a:xfrm>
          <a:prstGeom prst="rect">
            <a:avLst/>
          </a:prstGeom>
          <a:noFill/>
          <a:ln w="9525">
            <a:noFill/>
            <a:miter lim="800000"/>
            <a:headEnd/>
            <a:tailEnd/>
          </a:ln>
        </p:spPr>
        <p:txBody>
          <a:bodyPr>
            <a:spAutoFit/>
          </a:bodyPr>
          <a:lstStyle/>
          <a:p>
            <a:r>
              <a:rPr lang="en-US">
                <a:solidFill>
                  <a:schemeClr val="bg1"/>
                </a:solidFill>
              </a:rPr>
              <a:t>International Helicopter Safety Team</a:t>
            </a:r>
          </a:p>
          <a:p>
            <a:r>
              <a:rPr lang="en-US">
                <a:solidFill>
                  <a:schemeClr val="bg1"/>
                </a:solidFill>
              </a:rPr>
              <a:t>www.ihst.org</a:t>
            </a:r>
          </a:p>
          <a:p>
            <a:endParaRPr lang="en-US">
              <a:solidFill>
                <a:schemeClr val="bg1"/>
              </a:solidFill>
            </a:endParaRPr>
          </a:p>
          <a:p>
            <a:r>
              <a:rPr lang="en-US">
                <a:solidFill>
                  <a:schemeClr val="bg1"/>
                </a:solidFill>
              </a:rPr>
              <a:t>FAAST</a:t>
            </a:r>
          </a:p>
          <a:p>
            <a:r>
              <a:rPr lang="en-US">
                <a:solidFill>
                  <a:schemeClr val="bg1"/>
                </a:solidFill>
              </a:rPr>
              <a:t>http://www.faasafety.gov/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5032252"/>
        </p:xfrm>
        <a:graphic>
          <a:graphicData uri="http://schemas.openxmlformats.org/drawingml/2006/table">
            <a:tbl>
              <a:tblPr firstRow="1" bandRow="1">
                <a:tableStyleId>{5C22544A-7EE6-4342-B048-85BDC9FD1C3A}</a:tableStyleId>
              </a:tblPr>
              <a:tblGrid>
                <a:gridCol w="3048000"/>
                <a:gridCol w="3048000"/>
                <a:gridCol w="3048000"/>
              </a:tblGrid>
              <a:tr h="914230">
                <a:tc>
                  <a:txBody>
                    <a:bodyPr/>
                    <a:lstStyle/>
                    <a:p>
                      <a:r>
                        <a:rPr lang="en-US" sz="3200" dirty="0" smtClean="0">
                          <a:solidFill>
                            <a:schemeClr val="tx1"/>
                          </a:solidFill>
                          <a:latin typeface="Times New Roman" pitchFamily="18" charset="0"/>
                          <a:cs typeface="Times New Roman" pitchFamily="18" charset="0"/>
                        </a:rPr>
                        <a:t>Occurrence Category</a:t>
                      </a:r>
                      <a:endParaRPr lang="en-US" sz="3200" dirty="0">
                        <a:solidFill>
                          <a:schemeClr val="tx1"/>
                        </a:solidFill>
                        <a:latin typeface="Times New Roman" pitchFamily="18" charset="0"/>
                        <a:cs typeface="Times New Roman" pitchFamily="18" charset="0"/>
                      </a:endParaRPr>
                    </a:p>
                  </a:txBody>
                  <a:tcPr marT="45721" marB="45721"/>
                </a:tc>
                <a:tc>
                  <a:txBody>
                    <a:bodyPr/>
                    <a:lstStyle/>
                    <a:p>
                      <a:r>
                        <a:rPr lang="en-US" sz="3200" dirty="0" smtClean="0">
                          <a:solidFill>
                            <a:schemeClr val="tx1"/>
                          </a:solidFill>
                          <a:latin typeface="Times New Roman" pitchFamily="18" charset="0"/>
                          <a:cs typeface="Times New Roman" pitchFamily="18" charset="0"/>
                        </a:rPr>
                        <a:t># of Accidents</a:t>
                      </a:r>
                      <a:endParaRPr lang="en-US" sz="3200" dirty="0">
                        <a:solidFill>
                          <a:schemeClr val="tx1"/>
                        </a:solidFill>
                        <a:latin typeface="Times New Roman" pitchFamily="18" charset="0"/>
                        <a:cs typeface="Times New Roman" pitchFamily="18" charset="0"/>
                      </a:endParaRPr>
                    </a:p>
                  </a:txBody>
                  <a:tcPr marT="45721" marB="45721"/>
                </a:tc>
                <a:tc>
                  <a:txBody>
                    <a:bodyPr/>
                    <a:lstStyle/>
                    <a:p>
                      <a:r>
                        <a:rPr lang="en-US" sz="3200" dirty="0" smtClean="0">
                          <a:solidFill>
                            <a:schemeClr val="tx1"/>
                          </a:solidFill>
                          <a:latin typeface="Times New Roman" pitchFamily="18" charset="0"/>
                          <a:cs typeface="Times New Roman" pitchFamily="18" charset="0"/>
                        </a:rPr>
                        <a:t>% of CY2006 </a:t>
                      </a:r>
                      <a:endParaRPr lang="en-US" sz="3200" dirty="0">
                        <a:solidFill>
                          <a:schemeClr val="tx1"/>
                        </a:solidFill>
                        <a:latin typeface="Times New Roman" pitchFamily="18" charset="0"/>
                        <a:cs typeface="Times New Roman" pitchFamily="18" charset="0"/>
                      </a:endParaRPr>
                    </a:p>
                  </a:txBody>
                  <a:tcPr marT="45721" marB="45721"/>
                </a:tc>
              </a:tr>
              <a:tr h="909096">
                <a:tc>
                  <a:txBody>
                    <a:bodyPr/>
                    <a:lstStyle/>
                    <a:p>
                      <a:pPr marL="514350" marR="0" indent="-514350" algn="ctr">
                        <a:lnSpc>
                          <a:spcPct val="115000"/>
                        </a:lnSpc>
                        <a:spcBef>
                          <a:spcPts val="0"/>
                        </a:spcBef>
                        <a:spcAft>
                          <a:spcPts val="0"/>
                        </a:spcAft>
                        <a:buAutoNum type="arabicPeriod"/>
                      </a:pPr>
                      <a:r>
                        <a:rPr lang="en-US" sz="3200" b="1" dirty="0" smtClean="0">
                          <a:solidFill>
                            <a:schemeClr val="tx1"/>
                          </a:solidFill>
                          <a:latin typeface="Times New Roman" pitchFamily="18" charset="0"/>
                          <a:ea typeface="Calibri"/>
                          <a:cs typeface="Times New Roman" pitchFamily="18" charset="0"/>
                        </a:rPr>
                        <a:t>LOC – </a:t>
                      </a:r>
                    </a:p>
                    <a:p>
                      <a:pPr marL="457200" marR="0" indent="-457200" algn="ctr">
                        <a:lnSpc>
                          <a:spcPct val="115000"/>
                        </a:lnSpc>
                        <a:spcBef>
                          <a:spcPts val="0"/>
                        </a:spcBef>
                        <a:spcAft>
                          <a:spcPts val="0"/>
                        </a:spcAft>
                        <a:buNone/>
                      </a:pPr>
                      <a:r>
                        <a:rPr lang="en-US" sz="2000" b="1" dirty="0" smtClean="0">
                          <a:solidFill>
                            <a:schemeClr val="tx1"/>
                          </a:solidFill>
                          <a:latin typeface="Times New Roman" pitchFamily="18" charset="0"/>
                          <a:ea typeface="Calibri"/>
                          <a:cs typeface="Times New Roman" pitchFamily="18" charset="0"/>
                        </a:rPr>
                        <a:t>Loss of Control</a:t>
                      </a:r>
                      <a:endParaRPr lang="en-US" sz="2000" dirty="0">
                        <a:solidFill>
                          <a:schemeClr val="tx1"/>
                        </a:solidFill>
                        <a:latin typeface="Times New Roman" pitchFamily="18" charset="0"/>
                        <a:ea typeface="Calibri"/>
                        <a:cs typeface="Times New Roman" pitchFamily="18" charset="0"/>
                      </a:endParaRPr>
                    </a:p>
                  </a:txBody>
                  <a:tcPr marT="45721" marB="45721"/>
                </a:tc>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59</a:t>
                      </a:r>
                    </a:p>
                  </a:txBody>
                  <a:tcPr marL="66261" marR="66261" marT="0" marB="0"/>
                </a:tc>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38.8%</a:t>
                      </a:r>
                    </a:p>
                  </a:txBody>
                  <a:tcPr marL="66261" marR="66261" marT="0" marB="0"/>
                </a:tc>
              </a:tr>
              <a:tr h="877543">
                <a:tc>
                  <a:txBody>
                    <a:bodyPr/>
                    <a:lstStyle/>
                    <a:p>
                      <a:pPr marL="0" marR="0" algn="ctr">
                        <a:lnSpc>
                          <a:spcPct val="115000"/>
                        </a:lnSpc>
                        <a:spcBef>
                          <a:spcPts val="0"/>
                        </a:spcBef>
                        <a:spcAft>
                          <a:spcPts val="0"/>
                        </a:spcAft>
                      </a:pPr>
                      <a:r>
                        <a:rPr lang="en-US" sz="3200" b="1" dirty="0" smtClean="0">
                          <a:solidFill>
                            <a:schemeClr val="tx1"/>
                          </a:solidFill>
                          <a:latin typeface="Times New Roman" pitchFamily="18" charset="0"/>
                          <a:ea typeface="Calibri"/>
                          <a:cs typeface="Times New Roman" pitchFamily="18" charset="0"/>
                        </a:rPr>
                        <a:t>2. AUTO </a:t>
                      </a:r>
                      <a:r>
                        <a:rPr lang="en-US" sz="3200" b="1" dirty="0">
                          <a:solidFill>
                            <a:schemeClr val="tx1"/>
                          </a:solidFill>
                          <a:latin typeface="Times New Roman" pitchFamily="18" charset="0"/>
                          <a:ea typeface="Calibri"/>
                          <a:cs typeface="Times New Roman" pitchFamily="18" charset="0"/>
                        </a:rPr>
                        <a:t>- </a:t>
                      </a:r>
                      <a:r>
                        <a:rPr lang="en-US" sz="2000" b="1" dirty="0">
                          <a:solidFill>
                            <a:schemeClr val="tx1"/>
                          </a:solidFill>
                          <a:latin typeface="Times New Roman" pitchFamily="18" charset="0"/>
                          <a:ea typeface="Calibri"/>
                          <a:cs typeface="Times New Roman" pitchFamily="18" charset="0"/>
                        </a:rPr>
                        <a:t>Autorotation</a:t>
                      </a:r>
                      <a:endParaRPr lang="en-US" sz="2000" dirty="0">
                        <a:solidFill>
                          <a:schemeClr val="tx1"/>
                        </a:solidFill>
                        <a:latin typeface="Times New Roman" pitchFamily="18" charset="0"/>
                        <a:ea typeface="Calibri"/>
                        <a:cs typeface="Times New Roman" pitchFamily="18" charset="0"/>
                      </a:endParaRPr>
                    </a:p>
                  </a:txBody>
                  <a:tcPr marL="66261" marR="66261" marT="0" marB="0"/>
                </a:tc>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55</a:t>
                      </a:r>
                    </a:p>
                  </a:txBody>
                  <a:tcPr marL="66261" marR="66261" marT="0" marB="0"/>
                </a:tc>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36.2%</a:t>
                      </a:r>
                    </a:p>
                  </a:txBody>
                  <a:tcPr marL="66261" marR="66261" marT="0" marB="0"/>
                </a:tc>
              </a:tr>
              <a:tr h="751505">
                <a:tc>
                  <a:txBody>
                    <a:bodyPr/>
                    <a:lstStyle/>
                    <a:p>
                      <a:pPr marL="0" marR="0" algn="ctr">
                        <a:lnSpc>
                          <a:spcPct val="115000"/>
                        </a:lnSpc>
                        <a:spcBef>
                          <a:spcPts val="0"/>
                        </a:spcBef>
                        <a:spcAft>
                          <a:spcPts val="0"/>
                        </a:spcAft>
                      </a:pPr>
                      <a:r>
                        <a:rPr lang="en-US" sz="3200" b="1" dirty="0" smtClean="0">
                          <a:solidFill>
                            <a:schemeClr val="tx1"/>
                          </a:solidFill>
                          <a:latin typeface="Times New Roman" pitchFamily="18" charset="0"/>
                          <a:ea typeface="Calibri"/>
                          <a:cs typeface="Times New Roman" pitchFamily="18" charset="0"/>
                        </a:rPr>
                        <a:t>3. SCF </a:t>
                      </a:r>
                      <a:r>
                        <a:rPr lang="en-US" sz="3200" b="1" dirty="0">
                          <a:solidFill>
                            <a:schemeClr val="tx1"/>
                          </a:solidFill>
                          <a:latin typeface="Times New Roman" pitchFamily="18" charset="0"/>
                          <a:ea typeface="Calibri"/>
                          <a:cs typeface="Times New Roman" pitchFamily="18" charset="0"/>
                        </a:rPr>
                        <a:t>- </a:t>
                      </a:r>
                      <a:r>
                        <a:rPr lang="en-US" sz="2000" b="1" dirty="0">
                          <a:solidFill>
                            <a:schemeClr val="tx1"/>
                          </a:solidFill>
                          <a:latin typeface="Times New Roman" pitchFamily="18" charset="0"/>
                          <a:ea typeface="Calibri"/>
                          <a:cs typeface="Times New Roman" pitchFamily="18" charset="0"/>
                        </a:rPr>
                        <a:t>System Component Failure</a:t>
                      </a:r>
                      <a:endParaRPr lang="en-US" sz="2000" dirty="0">
                        <a:solidFill>
                          <a:schemeClr val="tx1"/>
                        </a:solidFill>
                        <a:latin typeface="Times New Roman" pitchFamily="18" charset="0"/>
                        <a:ea typeface="Calibri"/>
                        <a:cs typeface="Times New Roman" pitchFamily="18" charset="0"/>
                      </a:endParaRPr>
                    </a:p>
                  </a:txBody>
                  <a:tcPr marL="66261" marR="66261" marT="0" marB="0"/>
                </a:tc>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43</a:t>
                      </a:r>
                    </a:p>
                  </a:txBody>
                  <a:tcPr marL="66261" marR="66261" marT="0" marB="0"/>
                </a:tc>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28.3%</a:t>
                      </a:r>
                    </a:p>
                  </a:txBody>
                  <a:tcPr marL="66261" marR="66261" marT="0" marB="0"/>
                </a:tc>
              </a:tr>
              <a:tr h="483613">
                <a:tc>
                  <a:txBody>
                    <a:bodyPr/>
                    <a:lstStyle/>
                    <a:p>
                      <a:pPr marL="0" marR="0" algn="ctr">
                        <a:lnSpc>
                          <a:spcPct val="115000"/>
                        </a:lnSpc>
                        <a:spcBef>
                          <a:spcPts val="0"/>
                        </a:spcBef>
                        <a:spcAft>
                          <a:spcPts val="0"/>
                        </a:spcAft>
                      </a:pPr>
                      <a:r>
                        <a:rPr lang="en-US" sz="3200" b="1" dirty="0" smtClean="0">
                          <a:solidFill>
                            <a:schemeClr val="tx1"/>
                          </a:solidFill>
                          <a:latin typeface="Times New Roman" pitchFamily="18" charset="0"/>
                          <a:ea typeface="Calibri"/>
                          <a:cs typeface="Times New Roman" pitchFamily="18" charset="0"/>
                        </a:rPr>
                        <a:t>4. STRIKE</a:t>
                      </a:r>
                      <a:endParaRPr lang="en-US" sz="3200" dirty="0">
                        <a:solidFill>
                          <a:schemeClr val="tx1"/>
                        </a:solidFill>
                        <a:latin typeface="Times New Roman" pitchFamily="18" charset="0"/>
                        <a:ea typeface="Calibri"/>
                        <a:cs typeface="Times New Roman" pitchFamily="18" charset="0"/>
                      </a:endParaRPr>
                    </a:p>
                  </a:txBody>
                  <a:tcPr marL="66261" marR="66261" marT="0" marB="0"/>
                </a:tc>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28</a:t>
                      </a:r>
                    </a:p>
                  </a:txBody>
                  <a:tcPr marL="66261" marR="66261" marT="0" marB="0"/>
                </a:tc>
                <a:tc>
                  <a:txBody>
                    <a:bodyPr/>
                    <a:lstStyle/>
                    <a:p>
                      <a:pPr marL="0" marR="0" algn="ctr">
                        <a:lnSpc>
                          <a:spcPct val="115000"/>
                        </a:lnSpc>
                        <a:spcBef>
                          <a:spcPts val="0"/>
                        </a:spcBef>
                        <a:spcAft>
                          <a:spcPts val="0"/>
                        </a:spcAft>
                      </a:pPr>
                      <a:r>
                        <a:rPr lang="en-US" sz="3200" dirty="0">
                          <a:solidFill>
                            <a:schemeClr val="tx1"/>
                          </a:solidFill>
                          <a:latin typeface="Times New Roman" pitchFamily="18" charset="0"/>
                          <a:ea typeface="Calibri"/>
                          <a:cs typeface="Times New Roman" pitchFamily="18" charset="0"/>
                        </a:rPr>
                        <a:t>18.4%</a:t>
                      </a:r>
                    </a:p>
                  </a:txBody>
                  <a:tcPr marL="66261" marR="66261" marT="0" marB="0"/>
                </a:tc>
              </a:tr>
              <a:tr h="483613">
                <a:tc>
                  <a:txBody>
                    <a:bodyPr/>
                    <a:lstStyle/>
                    <a:p>
                      <a:pPr algn="ctr"/>
                      <a:r>
                        <a:rPr lang="en-US" sz="3200" b="1" dirty="0" smtClean="0">
                          <a:latin typeface="Times New Roman" pitchFamily="18" charset="0"/>
                          <a:cs typeface="Times New Roman" pitchFamily="18" charset="0"/>
                        </a:rPr>
                        <a:t>11. CFIT</a:t>
                      </a:r>
                      <a:endParaRPr lang="en-US" sz="3200" b="1" dirty="0">
                        <a:latin typeface="Times New Roman" pitchFamily="18" charset="0"/>
                        <a:cs typeface="Times New Roman" pitchFamily="18" charset="0"/>
                      </a:endParaRPr>
                    </a:p>
                  </a:txBody>
                  <a:tcPr/>
                </a:tc>
                <a:tc>
                  <a:txBody>
                    <a:bodyPr/>
                    <a:lstStyle/>
                    <a:p>
                      <a:pPr algn="ctr"/>
                      <a:r>
                        <a:rPr lang="en-US" sz="3200" b="0" dirty="0" smtClean="0">
                          <a:latin typeface="Times New Roman" pitchFamily="18" charset="0"/>
                          <a:cs typeface="Times New Roman" pitchFamily="18" charset="0"/>
                        </a:rPr>
                        <a:t>6</a:t>
                      </a:r>
                      <a:endParaRPr lang="en-US" sz="3200" b="0" dirty="0">
                        <a:latin typeface="Times New Roman" pitchFamily="18" charset="0"/>
                        <a:cs typeface="Times New Roman" pitchFamily="18" charset="0"/>
                      </a:endParaRPr>
                    </a:p>
                  </a:txBody>
                  <a:tcPr/>
                </a:tc>
                <a:tc>
                  <a:txBody>
                    <a:bodyPr/>
                    <a:lstStyle/>
                    <a:p>
                      <a:pPr algn="ctr"/>
                      <a:r>
                        <a:rPr lang="en-US" sz="3200" b="0" dirty="0" smtClean="0">
                          <a:latin typeface="Times New Roman" pitchFamily="18" charset="0"/>
                          <a:cs typeface="Times New Roman" pitchFamily="18" charset="0"/>
                        </a:rPr>
                        <a:t>3.9%</a:t>
                      </a:r>
                      <a:endParaRPr lang="en-US" sz="3200" b="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381000" y="457200"/>
            <a:ext cx="6477000" cy="5354638"/>
          </a:xfrm>
          <a:prstGeom prst="rect">
            <a:avLst/>
          </a:prstGeom>
          <a:noFill/>
          <a:ln w="9525">
            <a:noFill/>
            <a:miter lim="800000"/>
            <a:headEnd/>
            <a:tailEnd/>
          </a:ln>
        </p:spPr>
        <p:txBody>
          <a:bodyPr>
            <a:spAutoFit/>
          </a:bodyPr>
          <a:lstStyle/>
          <a:p>
            <a:r>
              <a:rPr lang="en-US">
                <a:solidFill>
                  <a:schemeClr val="bg1"/>
                </a:solidFill>
              </a:rPr>
              <a:t>RECOMMEND READING </a:t>
            </a:r>
          </a:p>
          <a:p>
            <a:endParaRPr lang="en-US">
              <a:solidFill>
                <a:schemeClr val="bg1"/>
              </a:solidFill>
            </a:endParaRPr>
          </a:p>
          <a:p>
            <a:r>
              <a:rPr lang="en-US">
                <a:solidFill>
                  <a:schemeClr val="bg1"/>
                </a:solidFill>
              </a:rPr>
              <a:t>http://www.faasafety.gov/gslac/ALC/lib_tableofcontents.aspx</a:t>
            </a:r>
          </a:p>
          <a:p>
            <a:endParaRPr lang="en-US">
              <a:solidFill>
                <a:schemeClr val="bg1"/>
              </a:solidFill>
            </a:endParaRPr>
          </a:p>
          <a:p>
            <a:r>
              <a:rPr lang="en-US">
                <a:solidFill>
                  <a:schemeClr val="bg1"/>
                </a:solidFill>
                <a:hlinkClick r:id="rId3"/>
              </a:rPr>
              <a:t>faasafety.gov/files/notices/2010/May/Met_tower_Power_Point_St._Cloud.pdf</a:t>
            </a:r>
            <a:endParaRPr lang="en-US">
              <a:solidFill>
                <a:schemeClr val="bg1"/>
              </a:solidFill>
            </a:endParaRPr>
          </a:p>
          <a:p>
            <a:endParaRPr lang="en-US">
              <a:solidFill>
                <a:schemeClr val="bg1"/>
              </a:solidFill>
            </a:endParaRPr>
          </a:p>
          <a:p>
            <a:r>
              <a:rPr lang="en-US">
                <a:solidFill>
                  <a:schemeClr val="bg1"/>
                </a:solidFill>
              </a:rPr>
              <a:t>faasafety.gov/files/notices/2010/May/towerarticle2008.pdf</a:t>
            </a:r>
          </a:p>
          <a:p>
            <a:endParaRPr lang="en-US">
              <a:solidFill>
                <a:schemeClr val="bg1"/>
              </a:solidFill>
            </a:endParaRPr>
          </a:p>
          <a:p>
            <a:r>
              <a:rPr lang="en-US">
                <a:solidFill>
                  <a:schemeClr val="bg1"/>
                </a:solidFill>
              </a:rPr>
              <a:t>Flying in Flat Light and White Out Conditions</a:t>
            </a:r>
          </a:p>
          <a:p>
            <a:endParaRPr lang="en-US">
              <a:solidFill>
                <a:schemeClr val="bg1"/>
              </a:solidFill>
            </a:endParaRPr>
          </a:p>
          <a:p>
            <a:r>
              <a:rPr lang="en-US">
                <a:solidFill>
                  <a:schemeClr val="bg1"/>
                </a:solidFill>
                <a:hlinkClick r:id="rId4"/>
              </a:rPr>
              <a:t>faasafety.gov/files/notices/2010/May/IA_APB_09-04_Hazard_Maps.pdf</a:t>
            </a:r>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elicopter Accident.avi">
            <a:hlinkClick r:id="" action="ppaction://media"/>
          </p:cNvPr>
          <p:cNvPicPr>
            <a:picLocks noRot="1" noChangeAspect="1"/>
          </p:cNvPicPr>
          <p:nvPr>
            <a:videoFile r:link="rId1"/>
          </p:nvPr>
        </p:nvPicPr>
        <p:blipFill>
          <a:blip r:embed="rId4"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2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5507298"/>
        </p:xfrm>
        <a:graphic>
          <a:graphicData uri="http://schemas.openxmlformats.org/drawingml/2006/table">
            <a:tbl>
              <a:tblPr firstRow="1" bandRow="1">
                <a:tableStyleId>{5C22544A-7EE6-4342-B048-85BDC9FD1C3A}</a:tableStyleId>
              </a:tblPr>
              <a:tblGrid>
                <a:gridCol w="3048000"/>
                <a:gridCol w="3048000"/>
                <a:gridCol w="3048000"/>
              </a:tblGrid>
              <a:tr h="707571">
                <a:tc>
                  <a:txBody>
                    <a:bodyPr/>
                    <a:lstStyle/>
                    <a:p>
                      <a:pPr marL="0" marR="0" algn="ctr">
                        <a:lnSpc>
                          <a:spcPct val="115000"/>
                        </a:lnSpc>
                        <a:spcBef>
                          <a:spcPts val="0"/>
                        </a:spcBef>
                        <a:spcAft>
                          <a:spcPts val="0"/>
                        </a:spcAft>
                      </a:pPr>
                      <a:r>
                        <a:rPr lang="en-US" sz="3600" b="1" dirty="0">
                          <a:solidFill>
                            <a:schemeClr val="tx1"/>
                          </a:solidFill>
                          <a:latin typeface="Times New Roman"/>
                          <a:ea typeface="Calibri"/>
                          <a:cs typeface="Times New Roman"/>
                        </a:rPr>
                        <a:t>Phase of Flight</a:t>
                      </a:r>
                      <a:endParaRPr lang="en-US" sz="3600" dirty="0">
                        <a:solidFill>
                          <a:schemeClr val="tx1"/>
                        </a:solidFill>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3600" b="1" dirty="0">
                          <a:solidFill>
                            <a:schemeClr val="tx1"/>
                          </a:solidFill>
                          <a:latin typeface="Times New Roman"/>
                          <a:ea typeface="Calibri"/>
                          <a:cs typeface="Times New Roman"/>
                        </a:rPr>
                        <a:t>Number</a:t>
                      </a:r>
                      <a:endParaRPr lang="en-US" sz="3600" dirty="0">
                        <a:solidFill>
                          <a:schemeClr val="tx1"/>
                        </a:solidFill>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3600" b="1" dirty="0">
                          <a:solidFill>
                            <a:schemeClr val="tx1"/>
                          </a:solidFill>
                          <a:latin typeface="Times New Roman"/>
                          <a:ea typeface="Calibri"/>
                          <a:cs typeface="Times New Roman"/>
                        </a:rPr>
                        <a:t>Percentage</a:t>
                      </a:r>
                      <a:endParaRPr lang="en-US" sz="3600" dirty="0">
                        <a:solidFill>
                          <a:schemeClr val="tx1"/>
                        </a:solidFill>
                        <a:latin typeface="Times New Roman"/>
                        <a:ea typeface="Calibri"/>
                        <a:cs typeface="Times New Roman"/>
                      </a:endParaRPr>
                    </a:p>
                  </a:txBody>
                  <a:tcPr marL="68580" marR="68580" marT="0" marB="0"/>
                </a:tc>
              </a:tr>
              <a:tr h="707571">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Take Off</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1</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3.0%</a:t>
                      </a:r>
                    </a:p>
                  </a:txBody>
                  <a:tcPr marL="68580" marR="68580" marT="0" marB="0"/>
                </a:tc>
              </a:tr>
              <a:tr h="707571">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Hover</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5</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15.2%</a:t>
                      </a:r>
                    </a:p>
                  </a:txBody>
                  <a:tcPr marL="68580" marR="68580" marT="0" marB="0"/>
                </a:tc>
              </a:tr>
              <a:tr h="707571">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En Route</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7</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21.2%</a:t>
                      </a:r>
                    </a:p>
                  </a:txBody>
                  <a:tcPr marL="68580" marR="68580" marT="0" marB="0"/>
                </a:tc>
              </a:tr>
              <a:tr h="707571">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Maneuvering</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13</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39.4%</a:t>
                      </a:r>
                    </a:p>
                  </a:txBody>
                  <a:tcPr marL="68580" marR="68580" marT="0" marB="0"/>
                </a:tc>
              </a:tr>
              <a:tr h="707571">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Approach</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2</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6.1%</a:t>
                      </a:r>
                    </a:p>
                  </a:txBody>
                  <a:tcPr marL="68580" marR="68580" marT="0" marB="0"/>
                </a:tc>
              </a:tr>
              <a:tr h="707571">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Landing</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5</a:t>
                      </a:r>
                    </a:p>
                  </a:txBody>
                  <a:tcPr marL="68580" marR="68580" marT="0" marB="0"/>
                </a:tc>
                <a:tc>
                  <a:txBody>
                    <a:bodyPr/>
                    <a:lstStyle/>
                    <a:p>
                      <a:pPr marL="0" marR="0" algn="ctr">
                        <a:lnSpc>
                          <a:spcPct val="115000"/>
                        </a:lnSpc>
                        <a:spcBef>
                          <a:spcPts val="0"/>
                        </a:spcBef>
                        <a:spcAft>
                          <a:spcPts val="0"/>
                        </a:spcAft>
                      </a:pPr>
                      <a:r>
                        <a:rPr lang="en-US" sz="3600" dirty="0">
                          <a:solidFill>
                            <a:schemeClr val="tx1"/>
                          </a:solidFill>
                          <a:latin typeface="Times New Roman"/>
                          <a:ea typeface="Calibri"/>
                          <a:cs typeface="Times New Roman"/>
                        </a:rPr>
                        <a:t>15.2%</a:t>
                      </a:r>
                    </a:p>
                  </a:txBody>
                  <a:tcPr marL="68580" marR="68580" marT="0" marB="0"/>
                </a:tc>
              </a:tr>
            </a:tbl>
          </a:graphicData>
        </a:graphic>
      </p:graphicFrame>
      <p:sp>
        <p:nvSpPr>
          <p:cNvPr id="8228" name="TextBox 2"/>
          <p:cNvSpPr txBox="1">
            <a:spLocks noChangeArrowheads="1"/>
          </p:cNvSpPr>
          <p:nvPr/>
        </p:nvSpPr>
        <p:spPr bwMode="auto">
          <a:xfrm>
            <a:off x="0" y="5715000"/>
            <a:ext cx="9144000" cy="584200"/>
          </a:xfrm>
          <a:prstGeom prst="rect">
            <a:avLst/>
          </a:prstGeom>
          <a:noFill/>
          <a:ln w="9525">
            <a:noFill/>
            <a:miter lim="800000"/>
            <a:headEnd/>
            <a:tailEnd/>
          </a:ln>
        </p:spPr>
        <p:txBody>
          <a:bodyPr>
            <a:spAutoFit/>
          </a:bodyPr>
          <a:lstStyle/>
          <a:p>
            <a:pPr algn="ctr"/>
            <a:r>
              <a:rPr lang="en-US" sz="3200">
                <a:solidFill>
                  <a:schemeClr val="bg1"/>
                </a:solidFill>
                <a:latin typeface="Times New Roman" pitchFamily="18" charset="0"/>
                <a:cs typeface="Times New Roman" pitchFamily="18" charset="0"/>
              </a:rPr>
              <a:t>Strike Category Phase of Flight CY2001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164580"/>
        </p:xfrm>
        <a:graphic>
          <a:graphicData uri="http://schemas.openxmlformats.org/drawingml/2006/table">
            <a:tbl>
              <a:tblPr firstRow="1" bandRow="1">
                <a:tableStyleId>{5C22544A-7EE6-4342-B048-85BDC9FD1C3A}</a:tableStyleId>
              </a:tblPr>
              <a:tblGrid>
                <a:gridCol w="6096000"/>
                <a:gridCol w="3048000"/>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Standard Problem Statement</a:t>
                      </a:r>
                      <a:endParaRPr kumimoji="0" lang="en-US"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Frequency Used</a:t>
                      </a:r>
                      <a:endParaRPr kumimoji="0" lang="en-US" sz="32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Pilot</a:t>
                      </a:r>
                      <a:r>
                        <a:rPr kumimoji="0" lang="ja-JP" altLang="en-US" sz="32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t>
                      </a:r>
                      <a:r>
                        <a:rPr kumimoji="0" lang="en-US" altLang="ja-JP"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s flight profile unsafe for conditions</a:t>
                      </a:r>
                      <a:endParaRPr kumimoji="0" lang="en-US" sz="32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11</a:t>
                      </a:r>
                      <a:endParaRPr kumimoji="0" lang="en-US" sz="32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Aircraft position and hazards</a:t>
                      </a:r>
                      <a:endParaRPr kumimoji="0" lang="en-US" sz="32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9</a:t>
                      </a:r>
                      <a:endParaRPr kumimoji="0" lang="en-US" sz="32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Low flight near wires</a:t>
                      </a:r>
                      <a:endParaRPr kumimoji="0" lang="en-US" sz="32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7</a:t>
                      </a:r>
                      <a:endParaRPr kumimoji="0" lang="en-US" sz="32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Flying near hazards, obstacles, wires</a:t>
                      </a:r>
                      <a:endParaRPr kumimoji="0" lang="en-US" sz="32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7</a:t>
                      </a:r>
                      <a:endParaRPr kumimoji="0" lang="en-US" sz="32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Disregard of known safety risk</a:t>
                      </a:r>
                      <a:endParaRPr kumimoji="0" lang="en-US" sz="32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5</a:t>
                      </a:r>
                      <a:endParaRPr kumimoji="0" lang="en-US" sz="32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Perceptual judgment errors</a:t>
                      </a:r>
                      <a:endParaRPr kumimoji="0" lang="en-US" sz="32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5</a:t>
                      </a:r>
                      <a:endParaRPr kumimoji="0" lang="en-US" sz="32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Selection of inappropriate landing site</a:t>
                      </a:r>
                      <a:endParaRPr kumimoji="0" lang="en-US" sz="32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en-US" sz="32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5</a:t>
                      </a:r>
                      <a:endParaRPr kumimoji="0" lang="en-US" sz="32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4343400"/>
        </p:xfrm>
        <a:graphic>
          <a:graphicData uri="http://schemas.openxmlformats.org/drawingml/2006/table">
            <a:tbl>
              <a:tblPr firstRow="1" bandRow="1">
                <a:tableStyleId>{5C22544A-7EE6-4342-B048-85BDC9FD1C3A}</a:tableStyleId>
              </a:tblPr>
              <a:tblGrid>
                <a:gridCol w="6400800"/>
                <a:gridCol w="2743200"/>
              </a:tblGrid>
              <a:tr h="1085850">
                <a:tc>
                  <a:txBody>
                    <a:bodyPr/>
                    <a:lstStyle/>
                    <a:p>
                      <a:r>
                        <a:rPr lang="en-US" sz="3200" dirty="0" smtClean="0">
                          <a:solidFill>
                            <a:schemeClr val="tx1"/>
                          </a:solidFill>
                          <a:latin typeface="Times New Roman" pitchFamily="18" charset="0"/>
                          <a:cs typeface="Times New Roman" pitchFamily="18" charset="0"/>
                        </a:rPr>
                        <a:t>LEVEL 1 SPS STRIKE CATEGORY </a:t>
                      </a:r>
                      <a:endParaRPr lang="en-US" sz="3200" dirty="0">
                        <a:solidFill>
                          <a:schemeClr val="tx1"/>
                        </a:solidFill>
                        <a:latin typeface="Times New Roman" pitchFamily="18" charset="0"/>
                        <a:cs typeface="Times New Roman" pitchFamily="18" charset="0"/>
                      </a:endParaRPr>
                    </a:p>
                  </a:txBody>
                  <a:tcPr/>
                </a:tc>
                <a:tc>
                  <a:txBody>
                    <a:bodyPr/>
                    <a:lstStyle/>
                    <a:p>
                      <a:r>
                        <a:rPr lang="en-US" sz="3200" dirty="0" smtClean="0">
                          <a:solidFill>
                            <a:schemeClr val="tx1"/>
                          </a:solidFill>
                          <a:latin typeface="Times New Roman" pitchFamily="18" charset="0"/>
                          <a:cs typeface="Times New Roman" pitchFamily="18" charset="0"/>
                        </a:rPr>
                        <a:t>225</a:t>
                      </a:r>
                      <a:endParaRPr lang="en-US" sz="3200" dirty="0">
                        <a:solidFill>
                          <a:schemeClr val="tx1"/>
                        </a:solidFill>
                        <a:latin typeface="Times New Roman" pitchFamily="18" charset="0"/>
                        <a:cs typeface="Times New Roman" pitchFamily="18" charset="0"/>
                      </a:endParaRPr>
                    </a:p>
                  </a:txBody>
                  <a:tcPr/>
                </a:tc>
              </a:tr>
              <a:tr h="1085850">
                <a:tc>
                  <a:txBody>
                    <a:bodyPr/>
                    <a:lstStyle/>
                    <a:p>
                      <a:r>
                        <a:rPr lang="en-US" sz="3600" dirty="0" smtClean="0">
                          <a:latin typeface="Times New Roman" pitchFamily="18" charset="0"/>
                          <a:cs typeface="Times New Roman" pitchFamily="18" charset="0"/>
                        </a:rPr>
                        <a:t>Pilot</a:t>
                      </a:r>
                      <a:r>
                        <a:rPr lang="en-US" sz="3600" baseline="0" dirty="0" smtClean="0">
                          <a:latin typeface="Times New Roman" pitchFamily="18" charset="0"/>
                          <a:cs typeface="Times New Roman" pitchFamily="18" charset="0"/>
                        </a:rPr>
                        <a:t> Judgment &amp; Actions</a:t>
                      </a:r>
                      <a:endParaRPr lang="en-US" sz="3600" dirty="0">
                        <a:latin typeface="Times New Roman" pitchFamily="18" charset="0"/>
                        <a:cs typeface="Times New Roman" pitchFamily="18" charset="0"/>
                      </a:endParaRPr>
                    </a:p>
                  </a:txBody>
                  <a:tcPr/>
                </a:tc>
                <a:tc>
                  <a:txBody>
                    <a:bodyPr/>
                    <a:lstStyle/>
                    <a:p>
                      <a:r>
                        <a:rPr lang="en-US" sz="3600" dirty="0" smtClean="0">
                          <a:latin typeface="Times New Roman" pitchFamily="18" charset="0"/>
                          <a:cs typeface="Times New Roman" pitchFamily="18" charset="0"/>
                        </a:rPr>
                        <a:t>53</a:t>
                      </a:r>
                      <a:endParaRPr lang="en-US" sz="3600" dirty="0">
                        <a:latin typeface="Times New Roman" pitchFamily="18" charset="0"/>
                        <a:cs typeface="Times New Roman" pitchFamily="18" charset="0"/>
                      </a:endParaRPr>
                    </a:p>
                  </a:txBody>
                  <a:tcPr/>
                </a:tc>
              </a:tr>
              <a:tr h="1085850">
                <a:tc>
                  <a:txBody>
                    <a:bodyPr/>
                    <a:lstStyle/>
                    <a:p>
                      <a:r>
                        <a:rPr lang="en-US" sz="3600" dirty="0" smtClean="0">
                          <a:latin typeface="Times New Roman" pitchFamily="18" charset="0"/>
                          <a:cs typeface="Times New Roman" pitchFamily="18" charset="0"/>
                        </a:rPr>
                        <a:t>Pilot Situation Awareness</a:t>
                      </a:r>
                      <a:endParaRPr lang="en-US" sz="3600" dirty="0">
                        <a:latin typeface="Times New Roman" pitchFamily="18" charset="0"/>
                        <a:cs typeface="Times New Roman" pitchFamily="18" charset="0"/>
                      </a:endParaRPr>
                    </a:p>
                  </a:txBody>
                  <a:tcPr/>
                </a:tc>
                <a:tc>
                  <a:txBody>
                    <a:bodyPr/>
                    <a:lstStyle/>
                    <a:p>
                      <a:r>
                        <a:rPr lang="en-US" sz="3600" dirty="0" smtClean="0">
                          <a:latin typeface="Times New Roman" pitchFamily="18" charset="0"/>
                          <a:cs typeface="Times New Roman" pitchFamily="18" charset="0"/>
                        </a:rPr>
                        <a:t>34</a:t>
                      </a:r>
                      <a:endParaRPr lang="en-US" sz="3600" dirty="0">
                        <a:latin typeface="Times New Roman" pitchFamily="18" charset="0"/>
                        <a:cs typeface="Times New Roman" pitchFamily="18" charset="0"/>
                      </a:endParaRPr>
                    </a:p>
                  </a:txBody>
                  <a:tcPr/>
                </a:tc>
              </a:tr>
              <a:tr h="1085850">
                <a:tc>
                  <a:txBody>
                    <a:bodyPr/>
                    <a:lstStyle/>
                    <a:p>
                      <a:r>
                        <a:rPr lang="en-US" sz="3600" dirty="0" smtClean="0">
                          <a:latin typeface="Times New Roman" pitchFamily="18" charset="0"/>
                          <a:cs typeface="Times New Roman" pitchFamily="18" charset="0"/>
                        </a:rPr>
                        <a:t>Mission Risk</a:t>
                      </a:r>
                      <a:endParaRPr lang="en-US" sz="3600" dirty="0">
                        <a:latin typeface="Times New Roman" pitchFamily="18" charset="0"/>
                        <a:cs typeface="Times New Roman" pitchFamily="18" charset="0"/>
                      </a:endParaRPr>
                    </a:p>
                  </a:txBody>
                  <a:tcPr/>
                </a:tc>
                <a:tc>
                  <a:txBody>
                    <a:bodyPr/>
                    <a:lstStyle/>
                    <a:p>
                      <a:r>
                        <a:rPr lang="en-US" sz="3600" dirty="0" smtClean="0">
                          <a:latin typeface="Times New Roman" pitchFamily="18" charset="0"/>
                          <a:cs typeface="Times New Roman" pitchFamily="18" charset="0"/>
                        </a:rPr>
                        <a:t>22</a:t>
                      </a:r>
                      <a:endParaRPr lang="en-US" sz="3600" dirty="0">
                        <a:latin typeface="Times New Roman" pitchFamily="18" charset="0"/>
                        <a:cs typeface="Times New Roman" pitchFamily="18" charset="0"/>
                      </a:endParaRPr>
                    </a:p>
                  </a:txBody>
                  <a:tcPr/>
                </a:tc>
              </a:tr>
            </a:tbl>
          </a:graphicData>
        </a:graphic>
      </p:graphicFrame>
      <p:sp>
        <p:nvSpPr>
          <p:cNvPr id="10259" name="TextBox 2"/>
          <p:cNvSpPr txBox="1">
            <a:spLocks noChangeArrowheads="1"/>
          </p:cNvSpPr>
          <p:nvPr/>
        </p:nvSpPr>
        <p:spPr bwMode="auto">
          <a:xfrm>
            <a:off x="0" y="4419600"/>
            <a:ext cx="9144000" cy="369888"/>
          </a:xfrm>
          <a:prstGeom prst="rect">
            <a:avLst/>
          </a:prstGeom>
          <a:noFill/>
          <a:ln w="9525">
            <a:noFill/>
            <a:miter lim="800000"/>
            <a:headEnd/>
            <a:tailEnd/>
          </a:ln>
        </p:spPr>
        <p:txBody>
          <a:bodyPr>
            <a:spAutoFit/>
          </a:bodyPr>
          <a:lstStyle/>
          <a:p>
            <a:r>
              <a:rPr lang="en-US">
                <a:solidFill>
                  <a:schemeClr val="bg1"/>
                </a:solidFill>
                <a:latin typeface="Times New Roman" pitchFamily="18" charset="0"/>
                <a:cs typeface="Times New Roman" pitchFamily="18" charset="0"/>
              </a:rPr>
              <a:t>SPS = Standard Problem Statement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3638550"/>
        </p:xfrm>
        <a:graphic>
          <a:graphicData uri="http://schemas.openxmlformats.org/drawingml/2006/table">
            <a:tbl>
              <a:tblPr firstRow="1" bandRow="1">
                <a:tableStyleId>{5C22544A-7EE6-4342-B048-85BDC9FD1C3A}</a:tableStyleId>
              </a:tblPr>
              <a:tblGrid>
                <a:gridCol w="5410200"/>
                <a:gridCol w="3733800"/>
              </a:tblGrid>
              <a:tr h="857250">
                <a:tc>
                  <a:txBody>
                    <a:bodyPr/>
                    <a:lstStyle/>
                    <a:p>
                      <a:r>
                        <a:rPr lang="en-US" sz="3200" dirty="0" smtClean="0">
                          <a:solidFill>
                            <a:schemeClr val="tx1"/>
                          </a:solidFill>
                          <a:latin typeface="Times New Roman" pitchFamily="18" charset="0"/>
                          <a:cs typeface="Times New Roman" pitchFamily="18" charset="0"/>
                        </a:rPr>
                        <a:t>LEVEL 1 INTERVENTIONS STRIKE CATEGORY </a:t>
                      </a:r>
                      <a:endParaRPr lang="en-US" sz="3200" dirty="0">
                        <a:solidFill>
                          <a:schemeClr val="tx1"/>
                        </a:solidFill>
                        <a:latin typeface="Times New Roman" pitchFamily="18" charset="0"/>
                        <a:cs typeface="Times New Roman" pitchFamily="18" charset="0"/>
                      </a:endParaRPr>
                    </a:p>
                  </a:txBody>
                  <a:tcPr/>
                </a:tc>
                <a:tc>
                  <a:txBody>
                    <a:bodyPr/>
                    <a:lstStyle/>
                    <a:p>
                      <a:pPr algn="ctr"/>
                      <a:r>
                        <a:rPr lang="en-US" sz="3200" dirty="0" smtClean="0">
                          <a:solidFill>
                            <a:schemeClr val="tx1"/>
                          </a:solidFill>
                          <a:latin typeface="Times New Roman" pitchFamily="18" charset="0"/>
                          <a:cs typeface="Times New Roman" pitchFamily="18" charset="0"/>
                        </a:rPr>
                        <a:t>220</a:t>
                      </a:r>
                      <a:endParaRPr lang="en-US" sz="3200" dirty="0">
                        <a:solidFill>
                          <a:schemeClr val="tx1"/>
                        </a:solidFill>
                        <a:latin typeface="Times New Roman" pitchFamily="18" charset="0"/>
                        <a:cs typeface="Times New Roman" pitchFamily="18" charset="0"/>
                      </a:endParaRPr>
                    </a:p>
                  </a:txBody>
                  <a:tcPr/>
                </a:tc>
              </a:tr>
              <a:tr h="857250">
                <a:tc>
                  <a:txBody>
                    <a:bodyPr/>
                    <a:lstStyle/>
                    <a:p>
                      <a:r>
                        <a:rPr lang="en-US" sz="3600" dirty="0" smtClean="0">
                          <a:latin typeface="Times New Roman" pitchFamily="18" charset="0"/>
                          <a:cs typeface="Times New Roman" pitchFamily="18" charset="0"/>
                        </a:rPr>
                        <a:t>Safety Management</a:t>
                      </a:r>
                      <a:endParaRPr lang="en-US" sz="3600" dirty="0">
                        <a:latin typeface="Times New Roman" pitchFamily="18" charset="0"/>
                        <a:cs typeface="Times New Roman" pitchFamily="18" charset="0"/>
                      </a:endParaRPr>
                    </a:p>
                  </a:txBody>
                  <a:tcPr/>
                </a:tc>
                <a:tc>
                  <a:txBody>
                    <a:bodyPr/>
                    <a:lstStyle/>
                    <a:p>
                      <a:pPr algn="ctr"/>
                      <a:r>
                        <a:rPr lang="en-US" sz="3600" dirty="0" smtClean="0">
                          <a:latin typeface="Times New Roman" pitchFamily="18" charset="0"/>
                          <a:cs typeface="Times New Roman" pitchFamily="18" charset="0"/>
                        </a:rPr>
                        <a:t>55</a:t>
                      </a:r>
                      <a:endParaRPr lang="en-US" sz="3600" dirty="0">
                        <a:latin typeface="Times New Roman" pitchFamily="18" charset="0"/>
                        <a:cs typeface="Times New Roman" pitchFamily="18" charset="0"/>
                      </a:endParaRPr>
                    </a:p>
                  </a:txBody>
                  <a:tcPr/>
                </a:tc>
              </a:tr>
              <a:tr h="857250">
                <a:tc>
                  <a:txBody>
                    <a:bodyPr/>
                    <a:lstStyle/>
                    <a:p>
                      <a:r>
                        <a:rPr lang="en-US" sz="3600" dirty="0" smtClean="0">
                          <a:latin typeface="Times New Roman" pitchFamily="18" charset="0"/>
                          <a:cs typeface="Times New Roman" pitchFamily="18" charset="0"/>
                        </a:rPr>
                        <a:t>Training/Instructional</a:t>
                      </a:r>
                      <a:endParaRPr lang="en-US" sz="3600" dirty="0">
                        <a:latin typeface="Times New Roman" pitchFamily="18" charset="0"/>
                        <a:cs typeface="Times New Roman" pitchFamily="18" charset="0"/>
                      </a:endParaRPr>
                    </a:p>
                  </a:txBody>
                  <a:tcPr/>
                </a:tc>
                <a:tc>
                  <a:txBody>
                    <a:bodyPr/>
                    <a:lstStyle/>
                    <a:p>
                      <a:pPr algn="ctr"/>
                      <a:r>
                        <a:rPr lang="en-US" sz="3600" dirty="0" smtClean="0">
                          <a:latin typeface="Times New Roman" pitchFamily="18" charset="0"/>
                          <a:cs typeface="Times New Roman" pitchFamily="18" charset="0"/>
                        </a:rPr>
                        <a:t>52</a:t>
                      </a:r>
                      <a:endParaRPr lang="en-US" sz="3600" dirty="0">
                        <a:latin typeface="Times New Roman" pitchFamily="18" charset="0"/>
                        <a:cs typeface="Times New Roman" pitchFamily="18" charset="0"/>
                      </a:endParaRPr>
                    </a:p>
                  </a:txBody>
                  <a:tcPr/>
                </a:tc>
              </a:tr>
              <a:tr h="857250">
                <a:tc>
                  <a:txBody>
                    <a:bodyPr/>
                    <a:lstStyle/>
                    <a:p>
                      <a:r>
                        <a:rPr lang="en-US" sz="3600" dirty="0" smtClean="0">
                          <a:latin typeface="Times New Roman" pitchFamily="18" charset="0"/>
                          <a:cs typeface="Times New Roman" pitchFamily="18" charset="0"/>
                        </a:rPr>
                        <a:t>Data/Information</a:t>
                      </a:r>
                      <a:endParaRPr lang="en-US" sz="3600" dirty="0">
                        <a:latin typeface="Times New Roman" pitchFamily="18" charset="0"/>
                        <a:cs typeface="Times New Roman" pitchFamily="18" charset="0"/>
                      </a:endParaRPr>
                    </a:p>
                  </a:txBody>
                  <a:tcPr/>
                </a:tc>
                <a:tc>
                  <a:txBody>
                    <a:bodyPr/>
                    <a:lstStyle/>
                    <a:p>
                      <a:pPr algn="ctr"/>
                      <a:r>
                        <a:rPr lang="en-US" sz="3600" dirty="0" smtClean="0">
                          <a:latin typeface="Times New Roman" pitchFamily="18" charset="0"/>
                          <a:cs typeface="Times New Roman" pitchFamily="18" charset="0"/>
                        </a:rPr>
                        <a:t>45</a:t>
                      </a:r>
                      <a:endParaRPr lang="en-US" sz="3600" dirty="0">
                        <a:latin typeface="Times New Roman" pitchFamily="18" charset="0"/>
                        <a:cs typeface="Times New Roman" pitchFamily="18" charset="0"/>
                      </a:endParaRPr>
                    </a:p>
                  </a:txBody>
                  <a:tcPr/>
                </a:tc>
              </a:tr>
            </a:tbl>
          </a:graphicData>
        </a:graphic>
      </p:graphicFrame>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4138</TotalTime>
  <Words>1530</Words>
  <Application>Microsoft Office PowerPoint</Application>
  <PresentationFormat>On-screen Show (4:3)</PresentationFormat>
  <Paragraphs>338</Paragraphs>
  <Slides>51</Slides>
  <Notes>29</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ＭＳ Ｐゴシック</vt:lpstr>
      <vt:lpstr>Calibri</vt:lpstr>
      <vt:lpstr>Annie BTN</vt:lpstr>
      <vt:lpstr>Times New Roman</vt:lpstr>
      <vt:lpstr>Wingdings</vt:lpstr>
      <vt:lpstr>Modern No. 20</vt:lpstr>
      <vt:lpstr>Office Theme</vt:lpstr>
      <vt:lpstr>Adobe Acrobat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Theriault</dc:creator>
  <cp:lastModifiedBy>Systems Administrator</cp:lastModifiedBy>
  <cp:revision>215</cp:revision>
  <dcterms:created xsi:type="dcterms:W3CDTF">2010-07-26T21:48:03Z</dcterms:created>
  <dcterms:modified xsi:type="dcterms:W3CDTF">2012-11-26T14:25:21Z</dcterms:modified>
</cp:coreProperties>
</file>